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7" r:id="rId2"/>
    <p:sldId id="287" r:id="rId3"/>
    <p:sldId id="285" r:id="rId4"/>
    <p:sldId id="288" r:id="rId5"/>
    <p:sldId id="289" r:id="rId6"/>
    <p:sldId id="290" r:id="rId7"/>
    <p:sldId id="260" r:id="rId8"/>
    <p:sldId id="291" r:id="rId9"/>
    <p:sldId id="306" r:id="rId10"/>
    <p:sldId id="307" r:id="rId11"/>
    <p:sldId id="304" r:id="rId12"/>
    <p:sldId id="299" r:id="rId13"/>
    <p:sldId id="302" r:id="rId14"/>
    <p:sldId id="303" r:id="rId15"/>
    <p:sldId id="309" r:id="rId16"/>
    <p:sldId id="308" r:id="rId17"/>
    <p:sldId id="310" r:id="rId18"/>
    <p:sldId id="312" r:id="rId19"/>
    <p:sldId id="300" r:id="rId20"/>
    <p:sldId id="295" r:id="rId21"/>
    <p:sldId id="294" r:id="rId22"/>
    <p:sldId id="259" r:id="rId23"/>
    <p:sldId id="266" r:id="rId24"/>
    <p:sldId id="258" r:id="rId25"/>
    <p:sldId id="268" r:id="rId26"/>
    <p:sldId id="267" r:id="rId27"/>
    <p:sldId id="262" r:id="rId28"/>
    <p:sldId id="263" r:id="rId29"/>
    <p:sldId id="270" r:id="rId30"/>
    <p:sldId id="296" r:id="rId31"/>
    <p:sldId id="278" r:id="rId32"/>
    <p:sldId id="274" r:id="rId33"/>
    <p:sldId id="280" r:id="rId34"/>
    <p:sldId id="281" r:id="rId35"/>
    <p:sldId id="282" r:id="rId36"/>
    <p:sldId id="284" r:id="rId37"/>
    <p:sldId id="264" r:id="rId38"/>
    <p:sldId id="313"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3356" autoAdjust="0"/>
  </p:normalViewPr>
  <p:slideViewPr>
    <p:cSldViewPr snapToGrid="0">
      <p:cViewPr varScale="1">
        <p:scale>
          <a:sx n="65" d="100"/>
          <a:sy n="65" d="100"/>
        </p:scale>
        <p:origin x="1358"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E3F489-C650-4558-BF7E-2E16786D8467}" type="datetimeFigureOut">
              <a:rPr lang="en-US" smtClean="0"/>
              <a:t>5/20/2025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A665BE-DD6F-45C9-891C-B6C9C002BDCB}" type="slidenum">
              <a:rPr lang="en-US" smtClean="0"/>
              <a:t>‹#›</a:t>
            </a:fld>
            <a:endParaRPr lang="en-US"/>
          </a:p>
        </p:txBody>
      </p:sp>
    </p:spTree>
    <p:extLst>
      <p:ext uri="{BB962C8B-B14F-4D97-AF65-F5344CB8AC3E}">
        <p14:creationId xmlns:p14="http://schemas.microsoft.com/office/powerpoint/2010/main" val="12081572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A665BE-DD6F-45C9-891C-B6C9C002BDCB}" type="slidenum">
              <a:rPr lang="en-US" smtClean="0"/>
              <a:t>4</a:t>
            </a:fld>
            <a:endParaRPr lang="en-US"/>
          </a:p>
        </p:txBody>
      </p:sp>
    </p:spTree>
    <p:extLst>
      <p:ext uri="{BB962C8B-B14F-4D97-AF65-F5344CB8AC3E}">
        <p14:creationId xmlns:p14="http://schemas.microsoft.com/office/powerpoint/2010/main" val="2717470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0AF70-05A3-50D5-B11A-7C9AA12C2C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06D123-6F96-4FBB-0B4C-B54C50E29E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0B9123-D4BC-F00F-DF5D-79EC9BB65821}"/>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5" name="Footer Placeholder 4">
            <a:extLst>
              <a:ext uri="{FF2B5EF4-FFF2-40B4-BE49-F238E27FC236}">
                <a16:creationId xmlns:a16="http://schemas.microsoft.com/office/drawing/2014/main" id="{B9F5C8D1-8E59-B21B-827B-760FB8359D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ED7CC9-BF9A-079A-C210-B2218604D31B}"/>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4258943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6AF06-A184-2B1E-E5DA-A58BCB9EBF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0DE2F3-519C-743A-34EE-B496D6073D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FCBD76-9B4C-9BE0-9524-F0AEF1674033}"/>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5" name="Footer Placeholder 4">
            <a:extLst>
              <a:ext uri="{FF2B5EF4-FFF2-40B4-BE49-F238E27FC236}">
                <a16:creationId xmlns:a16="http://schemas.microsoft.com/office/drawing/2014/main" id="{B0B5234D-F001-C7E3-1B11-52F90B48FF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DF676A-F5BF-9BFF-35B8-48F7B6E78647}"/>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3033308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52B3ED-89C3-BD39-055B-893BA72DA3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08989FB-62E0-28C3-9743-B785F9E2C6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1258A0-93E3-A1FE-6AFB-41473F5E0754}"/>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5" name="Footer Placeholder 4">
            <a:extLst>
              <a:ext uri="{FF2B5EF4-FFF2-40B4-BE49-F238E27FC236}">
                <a16:creationId xmlns:a16="http://schemas.microsoft.com/office/drawing/2014/main" id="{79A84BD6-A6DE-EAA5-131A-8BB0F9D297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A3E92C-3601-7C69-AA8F-899C84614500}"/>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23483003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81CD3-A39E-6B2F-F5DA-780FD23564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7364E4-04C5-BB7E-2D6F-D2AD94526E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C8655B-C3D0-BF30-3049-27D81C54DA80}"/>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5" name="Footer Placeholder 4">
            <a:extLst>
              <a:ext uri="{FF2B5EF4-FFF2-40B4-BE49-F238E27FC236}">
                <a16:creationId xmlns:a16="http://schemas.microsoft.com/office/drawing/2014/main" id="{A5C5B7C4-B6CE-51DD-9C44-541EEF8DD2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BF946B-FE00-35A8-A07D-A3F790470E03}"/>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3570067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E539A-39FD-A453-7769-FADB397081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6310B9-8D45-96B5-6702-ABE173D2B7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3B69080-DD53-1F74-67FB-E2D2F618163C}"/>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5" name="Footer Placeholder 4">
            <a:extLst>
              <a:ext uri="{FF2B5EF4-FFF2-40B4-BE49-F238E27FC236}">
                <a16:creationId xmlns:a16="http://schemas.microsoft.com/office/drawing/2014/main" id="{AB3ECBFB-E357-73E5-BC95-6EA96319A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65D1D-5AAA-FCCD-6C6C-5F30BD152F29}"/>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1205531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7E240-9ED0-9F7A-714F-EF51217E1A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AE0DAB-0604-66BD-AC11-01FA224611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81EEB2B-ED92-219E-A8CD-B1818A6496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290455-3A1B-1C74-DB67-F2D134C8D817}"/>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6" name="Footer Placeholder 5">
            <a:extLst>
              <a:ext uri="{FF2B5EF4-FFF2-40B4-BE49-F238E27FC236}">
                <a16:creationId xmlns:a16="http://schemas.microsoft.com/office/drawing/2014/main" id="{28B028BA-427E-3E75-BC1C-6C83D9DC46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CB68A3-CAD5-00DC-4B44-C3B48CD8C026}"/>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697102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D91DF-E583-30C4-9738-7A5BC2B0C9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3B0976-F92D-027C-6E84-4EA6A7E37C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FEB062-F4E4-2C29-5280-4824E2A8419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C07D49A-4804-EBCE-A5CD-53389DAE70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CDE052-CAF4-15DA-DC78-4D0458F6B74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FBDF6A-F69D-93E5-B08B-492CC7634EFF}"/>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8" name="Footer Placeholder 7">
            <a:extLst>
              <a:ext uri="{FF2B5EF4-FFF2-40B4-BE49-F238E27FC236}">
                <a16:creationId xmlns:a16="http://schemas.microsoft.com/office/drawing/2014/main" id="{07EFD76E-F6CD-AE18-710C-EC5ADE9CA21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9F7E07A-4787-7229-1195-5C80332A0C8F}"/>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39817404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908E8-EB06-885C-9B62-43009AD4DD7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00C877A-A6DD-00C3-1BEC-7DC7F4044B33}"/>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4" name="Footer Placeholder 3">
            <a:extLst>
              <a:ext uri="{FF2B5EF4-FFF2-40B4-BE49-F238E27FC236}">
                <a16:creationId xmlns:a16="http://schemas.microsoft.com/office/drawing/2014/main" id="{6197F862-EDAB-15E0-2FA7-1B50B5F0DB8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B6337B-2C99-2CF6-B3DB-24523E944492}"/>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3387862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508DA6-CF03-7AFD-511F-B0EA3061C020}"/>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3" name="Footer Placeholder 2">
            <a:extLst>
              <a:ext uri="{FF2B5EF4-FFF2-40B4-BE49-F238E27FC236}">
                <a16:creationId xmlns:a16="http://schemas.microsoft.com/office/drawing/2014/main" id="{AC521391-EA12-A3FC-1476-731D5768C74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8447D3-675C-401C-58C2-441898945F27}"/>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2546852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1926D-4979-5AAA-D44A-27BC276A99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02B1915-2228-80EF-B759-FA14EF7E23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C622886-745E-FB3E-229F-A0C2575BDD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AEF39F-E913-5537-B72A-48DFD6E646F8}"/>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6" name="Footer Placeholder 5">
            <a:extLst>
              <a:ext uri="{FF2B5EF4-FFF2-40B4-BE49-F238E27FC236}">
                <a16:creationId xmlns:a16="http://schemas.microsoft.com/office/drawing/2014/main" id="{7CC9495E-8881-B5AF-8EB0-23266DFEC8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648203-A192-8D15-5FBC-D2B75FBD0C78}"/>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2183855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0F6D0-B9E2-D342-D9AD-691F68818B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DA2A28-0CB6-93F4-2EDD-552D268FBE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F973D07-7DE7-B716-970D-B1158593B9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A0B48-7CB2-6FF4-D7BB-0B3406BC47B8}"/>
              </a:ext>
            </a:extLst>
          </p:cNvPr>
          <p:cNvSpPr>
            <a:spLocks noGrp="1"/>
          </p:cNvSpPr>
          <p:nvPr>
            <p:ph type="dt" sz="half" idx="10"/>
          </p:nvPr>
        </p:nvSpPr>
        <p:spPr/>
        <p:txBody>
          <a:bodyPr/>
          <a:lstStyle/>
          <a:p>
            <a:fld id="{229C94BC-AE71-4D50-B224-D697B957B054}" type="datetimeFigureOut">
              <a:rPr lang="en-US" smtClean="0"/>
              <a:t>5/20/2025</a:t>
            </a:fld>
            <a:endParaRPr lang="en-US"/>
          </a:p>
        </p:txBody>
      </p:sp>
      <p:sp>
        <p:nvSpPr>
          <p:cNvPr id="6" name="Footer Placeholder 5">
            <a:extLst>
              <a:ext uri="{FF2B5EF4-FFF2-40B4-BE49-F238E27FC236}">
                <a16:creationId xmlns:a16="http://schemas.microsoft.com/office/drawing/2014/main" id="{209EB450-26B5-E680-54FB-ECD5620CD7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53C1EF-A006-D0B7-8F4D-05EA6519F776}"/>
              </a:ext>
            </a:extLst>
          </p:cNvPr>
          <p:cNvSpPr>
            <a:spLocks noGrp="1"/>
          </p:cNvSpPr>
          <p:nvPr>
            <p:ph type="sldNum" sz="quarter" idx="12"/>
          </p:nvPr>
        </p:nvSpPr>
        <p:spPr/>
        <p:txBody>
          <a:bodyPr/>
          <a:lstStyle/>
          <a:p>
            <a:fld id="{B6D13C31-1F9F-4DB2-BD86-1EAEE0125C02}" type="slidenum">
              <a:rPr lang="en-US" smtClean="0"/>
              <a:t>‹#›</a:t>
            </a:fld>
            <a:endParaRPr lang="en-US"/>
          </a:p>
        </p:txBody>
      </p:sp>
    </p:spTree>
    <p:extLst>
      <p:ext uri="{BB962C8B-B14F-4D97-AF65-F5344CB8AC3E}">
        <p14:creationId xmlns:p14="http://schemas.microsoft.com/office/powerpoint/2010/main" val="3222381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0A9625-5438-7ACF-A0BB-F5DBDF77A8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B9A4E7-E05D-10AD-8B77-80A29E0BA2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35C518-D12D-4AD2-56EF-B7BBA5EF45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9C94BC-AE71-4D50-B224-D697B957B054}" type="datetimeFigureOut">
              <a:rPr lang="en-US" smtClean="0"/>
              <a:t>5/20/2025</a:t>
            </a:fld>
            <a:endParaRPr lang="en-US"/>
          </a:p>
        </p:txBody>
      </p:sp>
      <p:sp>
        <p:nvSpPr>
          <p:cNvPr id="5" name="Footer Placeholder 4">
            <a:extLst>
              <a:ext uri="{FF2B5EF4-FFF2-40B4-BE49-F238E27FC236}">
                <a16:creationId xmlns:a16="http://schemas.microsoft.com/office/drawing/2014/main" id="{2F80645A-8737-6263-C984-ED78DA020B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496EBC5-7ADE-3CB9-1DCA-924425E7CB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D13C31-1F9F-4DB2-BD86-1EAEE0125C02}" type="slidenum">
              <a:rPr lang="en-US" smtClean="0"/>
              <a:t>‹#›</a:t>
            </a:fld>
            <a:endParaRPr lang="en-US"/>
          </a:p>
        </p:txBody>
      </p:sp>
    </p:spTree>
    <p:extLst>
      <p:ext uri="{BB962C8B-B14F-4D97-AF65-F5344CB8AC3E}">
        <p14:creationId xmlns:p14="http://schemas.microsoft.com/office/powerpoint/2010/main" val="33264012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68449-B36B-9BAF-CD42-C6A18ED864C7}"/>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41391BF3-2E9C-E3CD-04DE-DFD16F45E311}"/>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88F0903D-9DB4-CC86-1814-0D53A72320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ACCE27AB-642C-B503-DACA-ED79A08979A7}"/>
              </a:ext>
            </a:extLst>
          </p:cNvPr>
          <p:cNvSpPr txBox="1"/>
          <p:nvPr/>
        </p:nvSpPr>
        <p:spPr>
          <a:xfrm>
            <a:off x="0" y="334297"/>
            <a:ext cx="12191999" cy="1446550"/>
          </a:xfrm>
          <a:prstGeom prst="rect">
            <a:avLst/>
          </a:prstGeom>
          <a:noFill/>
        </p:spPr>
        <p:txBody>
          <a:bodyPr wrap="square">
            <a:spAutoFit/>
            <a:scene3d>
              <a:camera prst="orthographicFront">
                <a:rot lat="0" lon="600000" rev="0"/>
              </a:camera>
              <a:lightRig rig="threePt" dir="t"/>
            </a:scene3d>
          </a:bodyPr>
          <a:lstStyle/>
          <a:p>
            <a:pPr algn="ctr"/>
            <a:r>
              <a:rPr lang="en-US" sz="4400" dirty="0">
                <a:solidFill>
                  <a:schemeClr val="accent2">
                    <a:lumMod val="75000"/>
                  </a:schemeClr>
                </a:solidFill>
                <a:effectLst>
                  <a:outerShdw blurRad="50800" dist="50800" dir="4800000" algn="ctr" rotWithShape="0">
                    <a:srgbClr val="000000">
                      <a:alpha val="99000"/>
                    </a:srgbClr>
                  </a:outerShdw>
                </a:effectLst>
              </a:rPr>
              <a:t>Predicting Term Deposit Subscription in Direct Marketing Campaigns</a:t>
            </a:r>
          </a:p>
        </p:txBody>
      </p:sp>
      <p:sp>
        <p:nvSpPr>
          <p:cNvPr id="4" name="Rectangle 3">
            <a:extLst>
              <a:ext uri="{FF2B5EF4-FFF2-40B4-BE49-F238E27FC236}">
                <a16:creationId xmlns:a16="http://schemas.microsoft.com/office/drawing/2014/main" id="{7C3CA83F-4ECB-A693-E98C-643E65DB81DC}"/>
              </a:ext>
            </a:extLst>
          </p:cNvPr>
          <p:cNvSpPr/>
          <p:nvPr/>
        </p:nvSpPr>
        <p:spPr>
          <a:xfrm>
            <a:off x="6213764" y="2967335"/>
            <a:ext cx="5496791" cy="954107"/>
          </a:xfrm>
          <a:prstGeom prst="rect">
            <a:avLst/>
          </a:prstGeom>
          <a:noFill/>
        </p:spPr>
        <p:txBody>
          <a:bodyPr wrap="square" lIns="91440" tIns="45720" rIns="91440" bIns="45720">
            <a:spAutoFit/>
          </a:bodyPr>
          <a:lstStyle/>
          <a:p>
            <a:pPr algn="ctr"/>
            <a:r>
              <a:rPr lang="en-US" sz="2800" dirty="0">
                <a:ln w="0"/>
                <a:solidFill>
                  <a:srgbClr val="FF0000"/>
                </a:solidFill>
                <a:effectLst>
                  <a:outerShdw blurRad="38100" dist="19050" dir="2700000" algn="tl" rotWithShape="0">
                    <a:schemeClr val="dk1">
                      <a:alpha val="40000"/>
                    </a:schemeClr>
                  </a:outerShdw>
                </a:effectLst>
              </a:rPr>
              <a:t>FAIJAS RAHMAN K</a:t>
            </a:r>
            <a:endParaRPr lang="en-US" sz="2800" dirty="0">
              <a:ln w="0"/>
              <a:effectLst>
                <a:outerShdw blurRad="38100" dist="19050" dir="2700000" algn="tl" rotWithShape="0">
                  <a:schemeClr val="dk1">
                    <a:alpha val="40000"/>
                  </a:schemeClr>
                </a:outerShdw>
              </a:effectLst>
            </a:endParaRPr>
          </a:p>
          <a:p>
            <a:pPr algn="ctr"/>
            <a:r>
              <a:rPr lang="en-US" sz="2800" dirty="0">
                <a:ln w="0"/>
                <a:solidFill>
                  <a:srgbClr val="C0000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Data  </a:t>
            </a:r>
            <a:r>
              <a:rPr lang="en-IN" sz="2800" dirty="0">
                <a:solidFill>
                  <a:srgbClr val="C00000"/>
                </a:solidFill>
                <a:latin typeface="Times New Roman" panose="02020603050405020304" pitchFamily="18" charset="0"/>
                <a:cs typeface="Times New Roman" panose="02020603050405020304" pitchFamily="18" charset="0"/>
              </a:rPr>
              <a:t>Analyst</a:t>
            </a:r>
            <a:endParaRPr lang="en-US" sz="2800" b="0" cap="none" spc="0" dirty="0">
              <a:ln w="0"/>
              <a:solidFill>
                <a:srgbClr val="C00000"/>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4701457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8F9CFBC-CA37-47BB-9C28-650FED40D9C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251" t="21045" r="19772" b="11564"/>
          <a:stretch/>
        </p:blipFill>
        <p:spPr>
          <a:xfrm>
            <a:off x="1863969" y="1143000"/>
            <a:ext cx="7716252" cy="4572000"/>
          </a:xfrm>
        </p:spPr>
      </p:pic>
    </p:spTree>
    <p:extLst>
      <p:ext uri="{BB962C8B-B14F-4D97-AF65-F5344CB8AC3E}">
        <p14:creationId xmlns:p14="http://schemas.microsoft.com/office/powerpoint/2010/main" val="37405312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218CC-980F-B5B7-2879-0CC8F4155893}"/>
              </a:ext>
            </a:extLst>
          </p:cNvPr>
          <p:cNvSpPr>
            <a:spLocks noGrp="1"/>
          </p:cNvSpPr>
          <p:nvPr>
            <p:ph type="title"/>
          </p:nvPr>
        </p:nvSpPr>
        <p:spPr/>
        <p:txBody>
          <a:bodyPr/>
          <a:lstStyle/>
          <a:p>
            <a:r>
              <a:rPr lang="en-US" dirty="0"/>
              <a:t>Based on job </a:t>
            </a:r>
          </a:p>
        </p:txBody>
      </p:sp>
      <p:pic>
        <p:nvPicPr>
          <p:cNvPr id="5" name="Content Placeholder 4">
            <a:extLst>
              <a:ext uri="{FF2B5EF4-FFF2-40B4-BE49-F238E27FC236}">
                <a16:creationId xmlns:a16="http://schemas.microsoft.com/office/drawing/2014/main" id="{BB9C2DF6-F59C-8E10-6D51-CF183EA762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660" t="36848" r="31966" b="8057"/>
          <a:stretch/>
        </p:blipFill>
        <p:spPr>
          <a:xfrm>
            <a:off x="6283569" y="2039817"/>
            <a:ext cx="5760051" cy="3474720"/>
          </a:xfrm>
        </p:spPr>
      </p:pic>
      <p:pic>
        <p:nvPicPr>
          <p:cNvPr id="7" name="Picture 6">
            <a:extLst>
              <a:ext uri="{FF2B5EF4-FFF2-40B4-BE49-F238E27FC236}">
                <a16:creationId xmlns:a16="http://schemas.microsoft.com/office/drawing/2014/main" id="{14081836-65A5-3944-CE7B-69BDC3D66E09}"/>
              </a:ext>
            </a:extLst>
          </p:cNvPr>
          <p:cNvPicPr>
            <a:picLocks noChangeAspect="1"/>
          </p:cNvPicPr>
          <p:nvPr/>
        </p:nvPicPr>
        <p:blipFill>
          <a:blip r:embed="rId3">
            <a:extLst>
              <a:ext uri="{28A0092B-C50C-407E-A947-70E740481C1C}">
                <a14:useLocalDpi xmlns:a14="http://schemas.microsoft.com/office/drawing/2010/main" val="0"/>
              </a:ext>
            </a:extLst>
          </a:blip>
          <a:srcRect l="16827" t="27863" r="27019" b="11624"/>
          <a:stretch/>
        </p:blipFill>
        <p:spPr>
          <a:xfrm>
            <a:off x="61993" y="2039817"/>
            <a:ext cx="6034007" cy="3657600"/>
          </a:xfrm>
          <a:prstGeom prst="rect">
            <a:avLst/>
          </a:prstGeom>
        </p:spPr>
      </p:pic>
    </p:spTree>
    <p:extLst>
      <p:ext uri="{BB962C8B-B14F-4D97-AF65-F5344CB8AC3E}">
        <p14:creationId xmlns:p14="http://schemas.microsoft.com/office/powerpoint/2010/main" val="4182853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2F8D3-EF49-E75E-CA8F-671561AE83D3}"/>
              </a:ext>
            </a:extLst>
          </p:cNvPr>
          <p:cNvSpPr>
            <a:spLocks noGrp="1"/>
          </p:cNvSpPr>
          <p:nvPr>
            <p:ph type="title"/>
          </p:nvPr>
        </p:nvSpPr>
        <p:spPr/>
        <p:txBody>
          <a:bodyPr>
            <a:normAutofit/>
          </a:bodyPr>
          <a:lstStyle/>
          <a:p>
            <a:r>
              <a:rPr lang="en-US" sz="2800" b="1" i="1" dirty="0"/>
              <a:t>Marital Status</a:t>
            </a:r>
          </a:p>
        </p:txBody>
      </p:sp>
      <p:pic>
        <p:nvPicPr>
          <p:cNvPr id="7" name="Picture 6">
            <a:extLst>
              <a:ext uri="{FF2B5EF4-FFF2-40B4-BE49-F238E27FC236}">
                <a16:creationId xmlns:a16="http://schemas.microsoft.com/office/drawing/2014/main" id="{625E0283-EF8D-12A3-98B6-3E434CAADFA7}"/>
              </a:ext>
            </a:extLst>
          </p:cNvPr>
          <p:cNvPicPr>
            <a:picLocks noChangeAspect="1"/>
          </p:cNvPicPr>
          <p:nvPr/>
        </p:nvPicPr>
        <p:blipFill>
          <a:blip r:embed="rId2">
            <a:extLst>
              <a:ext uri="{28A0092B-C50C-407E-A947-70E740481C1C}">
                <a14:useLocalDpi xmlns:a14="http://schemas.microsoft.com/office/drawing/2010/main" val="0"/>
              </a:ext>
            </a:extLst>
          </a:blip>
          <a:srcRect l="15866" t="34017" r="32019" b="8547"/>
          <a:stretch/>
        </p:blipFill>
        <p:spPr>
          <a:xfrm>
            <a:off x="6096000" y="2040333"/>
            <a:ext cx="5900057" cy="3657600"/>
          </a:xfrm>
          <a:prstGeom prst="rect">
            <a:avLst/>
          </a:prstGeom>
        </p:spPr>
      </p:pic>
      <p:pic>
        <p:nvPicPr>
          <p:cNvPr id="11" name="Content Placeholder 10">
            <a:extLst>
              <a:ext uri="{FF2B5EF4-FFF2-40B4-BE49-F238E27FC236}">
                <a16:creationId xmlns:a16="http://schemas.microsoft.com/office/drawing/2014/main" id="{1409F2D5-729D-2E34-2DEF-11355C601FAC}"/>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l="16466" t="27553" r="32125" b="18834"/>
          <a:stretch/>
        </p:blipFill>
        <p:spPr>
          <a:xfrm>
            <a:off x="0" y="2040333"/>
            <a:ext cx="5923311" cy="3474720"/>
          </a:xfrm>
        </p:spPr>
      </p:pic>
    </p:spTree>
    <p:extLst>
      <p:ext uri="{BB962C8B-B14F-4D97-AF65-F5344CB8AC3E}">
        <p14:creationId xmlns:p14="http://schemas.microsoft.com/office/powerpoint/2010/main" val="1655356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527CE-1961-A92B-EC7E-4C3871EEA2A7}"/>
              </a:ext>
            </a:extLst>
          </p:cNvPr>
          <p:cNvSpPr>
            <a:spLocks noGrp="1"/>
          </p:cNvSpPr>
          <p:nvPr>
            <p:ph type="title"/>
          </p:nvPr>
        </p:nvSpPr>
        <p:spPr/>
        <p:txBody>
          <a:bodyPr>
            <a:normAutofit/>
          </a:bodyPr>
          <a:lstStyle/>
          <a:p>
            <a:r>
              <a:rPr lang="en-US" sz="2800" b="1" i="1" dirty="0"/>
              <a:t>Contact type</a:t>
            </a:r>
            <a:endParaRPr lang="en-US" sz="2800" dirty="0"/>
          </a:p>
        </p:txBody>
      </p:sp>
      <p:pic>
        <p:nvPicPr>
          <p:cNvPr id="9" name="Content Placeholder 8">
            <a:extLst>
              <a:ext uri="{FF2B5EF4-FFF2-40B4-BE49-F238E27FC236}">
                <a16:creationId xmlns:a16="http://schemas.microsoft.com/office/drawing/2014/main" id="{B0123225-A9DA-979D-D2C0-1B36A2B3E5C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660" t="36848" r="42878" b="9135"/>
          <a:stretch/>
        </p:blipFill>
        <p:spPr>
          <a:xfrm>
            <a:off x="6096000" y="1690688"/>
            <a:ext cx="5479559" cy="4114800"/>
          </a:xfrm>
        </p:spPr>
      </p:pic>
      <p:pic>
        <p:nvPicPr>
          <p:cNvPr id="13" name="Picture 12">
            <a:extLst>
              <a:ext uri="{FF2B5EF4-FFF2-40B4-BE49-F238E27FC236}">
                <a16:creationId xmlns:a16="http://schemas.microsoft.com/office/drawing/2014/main" id="{CCD0520E-457A-82F8-4882-F306FECA3AC3}"/>
              </a:ext>
            </a:extLst>
          </p:cNvPr>
          <p:cNvPicPr>
            <a:picLocks noChangeAspect="1"/>
          </p:cNvPicPr>
          <p:nvPr/>
        </p:nvPicPr>
        <p:blipFill>
          <a:blip r:embed="rId3">
            <a:extLst>
              <a:ext uri="{28A0092B-C50C-407E-A947-70E740481C1C}">
                <a14:useLocalDpi xmlns:a14="http://schemas.microsoft.com/office/drawing/2010/main" val="0"/>
              </a:ext>
            </a:extLst>
          </a:blip>
          <a:srcRect l="16058" t="31624" r="42692" b="14359"/>
          <a:stretch/>
        </p:blipFill>
        <p:spPr>
          <a:xfrm>
            <a:off x="287215" y="1690688"/>
            <a:ext cx="5586231" cy="4114800"/>
          </a:xfrm>
          <a:prstGeom prst="rect">
            <a:avLst/>
          </a:prstGeom>
        </p:spPr>
      </p:pic>
    </p:spTree>
    <p:extLst>
      <p:ext uri="{BB962C8B-B14F-4D97-AF65-F5344CB8AC3E}">
        <p14:creationId xmlns:p14="http://schemas.microsoft.com/office/powerpoint/2010/main" val="2014876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62538-C92F-6892-48FF-4CA9A94A9A95}"/>
              </a:ext>
            </a:extLst>
          </p:cNvPr>
          <p:cNvSpPr>
            <a:spLocks noGrp="1"/>
          </p:cNvSpPr>
          <p:nvPr>
            <p:ph type="title"/>
          </p:nvPr>
        </p:nvSpPr>
        <p:spPr>
          <a:xfrm>
            <a:off x="199292" y="353402"/>
            <a:ext cx="10515600" cy="772013"/>
          </a:xfrm>
        </p:spPr>
        <p:txBody>
          <a:bodyPr>
            <a:normAutofit/>
          </a:bodyPr>
          <a:lstStyle/>
          <a:p>
            <a:r>
              <a:rPr lang="en-US" sz="2800" b="1" i="1" dirty="0"/>
              <a:t>Number Of Contact</a:t>
            </a:r>
          </a:p>
        </p:txBody>
      </p:sp>
      <p:pic>
        <p:nvPicPr>
          <p:cNvPr id="9" name="Content Placeholder 8">
            <a:extLst>
              <a:ext uri="{FF2B5EF4-FFF2-40B4-BE49-F238E27FC236}">
                <a16:creationId xmlns:a16="http://schemas.microsoft.com/office/drawing/2014/main" id="{0679A451-0FD3-0818-138C-12B1E38C2E9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205" t="20818" r="18934" b="10751"/>
          <a:stretch/>
        </p:blipFill>
        <p:spPr>
          <a:xfrm>
            <a:off x="3048000" y="71543"/>
            <a:ext cx="9144000" cy="5426580"/>
          </a:xfrm>
        </p:spPr>
      </p:pic>
      <p:sp>
        <p:nvSpPr>
          <p:cNvPr id="14" name="Rectangle: Rounded Corners 13">
            <a:extLst>
              <a:ext uri="{FF2B5EF4-FFF2-40B4-BE49-F238E27FC236}">
                <a16:creationId xmlns:a16="http://schemas.microsoft.com/office/drawing/2014/main" id="{82B97745-828E-1054-C965-1C6DF14A4D33}"/>
              </a:ext>
            </a:extLst>
          </p:cNvPr>
          <p:cNvSpPr/>
          <p:nvPr/>
        </p:nvSpPr>
        <p:spPr>
          <a:xfrm>
            <a:off x="199292" y="5426580"/>
            <a:ext cx="11793415" cy="13598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Ø"/>
            </a:pPr>
            <a:r>
              <a:rPr lang="en-US" sz="1800" b="1" kern="100" dirty="0">
                <a:effectLst/>
                <a:latin typeface="Calibri" panose="020F0502020204030204" pitchFamily="34" charset="0"/>
                <a:ea typeface="Calibri" panose="020F0502020204030204" pitchFamily="34" charset="0"/>
                <a:cs typeface="Kartika" panose="02020503030404060203" pitchFamily="18" charset="0"/>
              </a:rPr>
              <a:t>Optimal Range: Best results occur when clients are contacted 1 to 3 times — repeated follow-ups may lower interest</a:t>
            </a:r>
          </a:p>
          <a:p>
            <a:pPr algn="ctr"/>
            <a:endParaRPr lang="en-US" b="1" kern="100" dirty="0">
              <a:latin typeface="Calibri" panose="020F0502020204030204" pitchFamily="34" charset="0"/>
              <a:ea typeface="Calibri" panose="020F0502020204030204" pitchFamily="34" charset="0"/>
              <a:cs typeface="Kartika" panose="02020503030404060203" pitchFamily="18" charset="0"/>
            </a:endParaRPr>
          </a:p>
          <a:p>
            <a:pPr marL="285750" indent="-285750" algn="ctr">
              <a:buFont typeface="Wingdings" panose="05000000000000000000" pitchFamily="2" charset="2"/>
              <a:buChar char="Ø"/>
            </a:pPr>
            <a:r>
              <a:rPr lang="en-US" sz="1800" b="1" kern="100" dirty="0">
                <a:effectLst/>
                <a:latin typeface="Calibri" panose="020F0502020204030204" pitchFamily="34" charset="0"/>
                <a:ea typeface="Calibri" panose="020F0502020204030204" pitchFamily="34" charset="0"/>
                <a:cs typeface="Kartika" panose="02020503030404060203" pitchFamily="18" charset="0"/>
              </a:rPr>
              <a:t>Marketing Strategy: Focus on making early contacts impactful rather than relying on frequent follow-ups.</a:t>
            </a:r>
            <a:endParaRPr lang="en-US" sz="1800" kern="100" dirty="0">
              <a:effectLst/>
              <a:latin typeface="Calibri" panose="020F0502020204030204" pitchFamily="34" charset="0"/>
              <a:ea typeface="Calibri" panose="020F0502020204030204" pitchFamily="34" charset="0"/>
              <a:cs typeface="Kartika" panose="02020503030404060203" pitchFamily="18" charset="0"/>
            </a:endParaRPr>
          </a:p>
          <a:p>
            <a:pPr algn="ctr"/>
            <a:endParaRPr lang="en-US" dirty="0"/>
          </a:p>
        </p:txBody>
      </p:sp>
    </p:spTree>
    <p:extLst>
      <p:ext uri="{BB962C8B-B14F-4D97-AF65-F5344CB8AC3E}">
        <p14:creationId xmlns:p14="http://schemas.microsoft.com/office/powerpoint/2010/main" val="2188355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48FC-A920-AA00-27AD-6DD1645D77ED}"/>
              </a:ext>
            </a:extLst>
          </p:cNvPr>
          <p:cNvSpPr>
            <a:spLocks noGrp="1"/>
          </p:cNvSpPr>
          <p:nvPr>
            <p:ph type="title"/>
          </p:nvPr>
        </p:nvSpPr>
        <p:spPr/>
        <p:txBody>
          <a:bodyPr/>
          <a:lstStyle/>
          <a:p>
            <a:r>
              <a:rPr lang="en-US" sz="4400" b="1" i="1" dirty="0"/>
              <a:t>Personal Loan as Feature</a:t>
            </a:r>
            <a:endParaRPr lang="en-US" dirty="0"/>
          </a:p>
        </p:txBody>
      </p:sp>
      <p:pic>
        <p:nvPicPr>
          <p:cNvPr id="5" name="Content Placeholder 4">
            <a:extLst>
              <a:ext uri="{FF2B5EF4-FFF2-40B4-BE49-F238E27FC236}">
                <a16:creationId xmlns:a16="http://schemas.microsoft.com/office/drawing/2014/main" id="{EA1D029D-CDAE-6836-C55B-FD99BF66F11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5751" t="29978" r="32117" b="12637"/>
          <a:stretch/>
        </p:blipFill>
        <p:spPr>
          <a:xfrm>
            <a:off x="6167657" y="1940168"/>
            <a:ext cx="5907112" cy="3657600"/>
          </a:xfrm>
        </p:spPr>
      </p:pic>
      <p:pic>
        <p:nvPicPr>
          <p:cNvPr id="11" name="Picture 10">
            <a:extLst>
              <a:ext uri="{FF2B5EF4-FFF2-40B4-BE49-F238E27FC236}">
                <a16:creationId xmlns:a16="http://schemas.microsoft.com/office/drawing/2014/main" id="{166D82A1-A14A-48BF-2595-61E24E03A401}"/>
              </a:ext>
            </a:extLst>
          </p:cNvPr>
          <p:cNvPicPr>
            <a:picLocks noChangeAspect="1"/>
          </p:cNvPicPr>
          <p:nvPr/>
        </p:nvPicPr>
        <p:blipFill>
          <a:blip r:embed="rId3">
            <a:extLst>
              <a:ext uri="{28A0092B-C50C-407E-A947-70E740481C1C}">
                <a14:useLocalDpi xmlns:a14="http://schemas.microsoft.com/office/drawing/2010/main" val="0"/>
              </a:ext>
            </a:extLst>
          </a:blip>
          <a:srcRect l="16731" t="30086" r="32019" b="12991"/>
          <a:stretch/>
        </p:blipFill>
        <p:spPr>
          <a:xfrm>
            <a:off x="117231" y="1940168"/>
            <a:ext cx="5854355" cy="3657600"/>
          </a:xfrm>
          <a:prstGeom prst="rect">
            <a:avLst/>
          </a:prstGeom>
        </p:spPr>
      </p:pic>
    </p:spTree>
    <p:extLst>
      <p:ext uri="{BB962C8B-B14F-4D97-AF65-F5344CB8AC3E}">
        <p14:creationId xmlns:p14="http://schemas.microsoft.com/office/powerpoint/2010/main" val="359451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C0A28AAB-6DBC-ABE2-8B6D-9CB63E0CE42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660" t="25936" r="51819" b="15600"/>
          <a:stretch/>
        </p:blipFill>
        <p:spPr>
          <a:xfrm>
            <a:off x="7022122" y="1689750"/>
            <a:ext cx="3698728" cy="3858768"/>
          </a:xfrm>
        </p:spPr>
      </p:pic>
      <p:pic>
        <p:nvPicPr>
          <p:cNvPr id="15" name="Picture 14">
            <a:extLst>
              <a:ext uri="{FF2B5EF4-FFF2-40B4-BE49-F238E27FC236}">
                <a16:creationId xmlns:a16="http://schemas.microsoft.com/office/drawing/2014/main" id="{FBDC5637-C132-D1B8-3E70-14281BD5AA52}"/>
              </a:ext>
            </a:extLst>
          </p:cNvPr>
          <p:cNvPicPr>
            <a:picLocks noChangeAspect="1"/>
          </p:cNvPicPr>
          <p:nvPr/>
        </p:nvPicPr>
        <p:blipFill>
          <a:blip r:embed="rId3">
            <a:extLst>
              <a:ext uri="{28A0092B-C50C-407E-A947-70E740481C1C}">
                <a14:useLocalDpi xmlns:a14="http://schemas.microsoft.com/office/drawing/2010/main" val="0"/>
              </a:ext>
            </a:extLst>
          </a:blip>
          <a:srcRect l="16827" t="30257" r="52500" b="13504"/>
          <a:stretch/>
        </p:blipFill>
        <p:spPr>
          <a:xfrm>
            <a:off x="715108" y="1690688"/>
            <a:ext cx="3739662" cy="3856892"/>
          </a:xfrm>
          <a:prstGeom prst="rect">
            <a:avLst/>
          </a:prstGeom>
        </p:spPr>
      </p:pic>
    </p:spTree>
    <p:extLst>
      <p:ext uri="{BB962C8B-B14F-4D97-AF65-F5344CB8AC3E}">
        <p14:creationId xmlns:p14="http://schemas.microsoft.com/office/powerpoint/2010/main" val="26363935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84499-8C01-03CE-1C05-E6AC22E0EB7F}"/>
              </a:ext>
            </a:extLst>
          </p:cNvPr>
          <p:cNvSpPr>
            <a:spLocks noGrp="1"/>
          </p:cNvSpPr>
          <p:nvPr>
            <p:ph type="title"/>
          </p:nvPr>
        </p:nvSpPr>
        <p:spPr/>
        <p:txBody>
          <a:bodyPr/>
          <a:lstStyle/>
          <a:p>
            <a:r>
              <a:rPr lang="en-US" sz="4400" b="1" i="1" dirty="0"/>
              <a:t>Housing Loan as Feature</a:t>
            </a:r>
            <a:endParaRPr lang="en-US" dirty="0"/>
          </a:p>
        </p:txBody>
      </p:sp>
      <p:pic>
        <p:nvPicPr>
          <p:cNvPr id="5" name="Content Placeholder 4">
            <a:extLst>
              <a:ext uri="{FF2B5EF4-FFF2-40B4-BE49-F238E27FC236}">
                <a16:creationId xmlns:a16="http://schemas.microsoft.com/office/drawing/2014/main" id="{8D940560-4736-F8D4-27C7-5FDB0087FC9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357" t="22434" r="31815" b="8596"/>
          <a:stretch/>
        </p:blipFill>
        <p:spPr>
          <a:xfrm>
            <a:off x="6542485" y="1566314"/>
            <a:ext cx="5497115" cy="4114800"/>
          </a:xfrm>
        </p:spPr>
      </p:pic>
      <p:pic>
        <p:nvPicPr>
          <p:cNvPr id="7" name="Picture 6">
            <a:extLst>
              <a:ext uri="{FF2B5EF4-FFF2-40B4-BE49-F238E27FC236}">
                <a16:creationId xmlns:a16="http://schemas.microsoft.com/office/drawing/2014/main" id="{B45EFA14-BE6C-6FEB-051C-E48BA4FC6B1B}"/>
              </a:ext>
            </a:extLst>
          </p:cNvPr>
          <p:cNvPicPr>
            <a:picLocks noChangeAspect="1"/>
          </p:cNvPicPr>
          <p:nvPr/>
        </p:nvPicPr>
        <p:blipFill>
          <a:blip r:embed="rId3">
            <a:extLst>
              <a:ext uri="{28A0092B-C50C-407E-A947-70E740481C1C}">
                <a14:useLocalDpi xmlns:a14="http://schemas.microsoft.com/office/drawing/2010/main" val="0"/>
              </a:ext>
            </a:extLst>
          </a:blip>
          <a:srcRect l="16731" t="21197" r="32596" b="23077"/>
          <a:stretch/>
        </p:blipFill>
        <p:spPr>
          <a:xfrm>
            <a:off x="152400" y="1566314"/>
            <a:ext cx="6178063" cy="3821723"/>
          </a:xfrm>
          <a:prstGeom prst="rect">
            <a:avLst/>
          </a:prstGeom>
        </p:spPr>
      </p:pic>
    </p:spTree>
    <p:extLst>
      <p:ext uri="{BB962C8B-B14F-4D97-AF65-F5344CB8AC3E}">
        <p14:creationId xmlns:p14="http://schemas.microsoft.com/office/powerpoint/2010/main" val="16500222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D0B816A-E040-EB8D-C386-ED827AC4F3F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660" t="30247" r="53031" b="11291"/>
          <a:stretch/>
        </p:blipFill>
        <p:spPr>
          <a:xfrm>
            <a:off x="7419625" y="2274277"/>
            <a:ext cx="3564898" cy="3867912"/>
          </a:xfrm>
        </p:spPr>
      </p:pic>
      <p:pic>
        <p:nvPicPr>
          <p:cNvPr id="7" name="Picture 6">
            <a:extLst>
              <a:ext uri="{FF2B5EF4-FFF2-40B4-BE49-F238E27FC236}">
                <a16:creationId xmlns:a16="http://schemas.microsoft.com/office/drawing/2014/main" id="{3110790C-93B8-894F-037A-2E95EDEE425F}"/>
              </a:ext>
            </a:extLst>
          </p:cNvPr>
          <p:cNvPicPr>
            <a:picLocks noChangeAspect="1"/>
          </p:cNvPicPr>
          <p:nvPr/>
        </p:nvPicPr>
        <p:blipFill>
          <a:blip r:embed="rId3">
            <a:extLst>
              <a:ext uri="{28A0092B-C50C-407E-A947-70E740481C1C}">
                <a14:useLocalDpi xmlns:a14="http://schemas.microsoft.com/office/drawing/2010/main" val="0"/>
              </a:ext>
            </a:extLst>
          </a:blip>
          <a:srcRect l="17789" t="35727" r="52692" b="7864"/>
          <a:stretch/>
        </p:blipFill>
        <p:spPr>
          <a:xfrm>
            <a:off x="1207477" y="2274277"/>
            <a:ext cx="3598986" cy="3868616"/>
          </a:xfrm>
          <a:prstGeom prst="rect">
            <a:avLst/>
          </a:prstGeom>
        </p:spPr>
      </p:pic>
    </p:spTree>
    <p:extLst>
      <p:ext uri="{BB962C8B-B14F-4D97-AF65-F5344CB8AC3E}">
        <p14:creationId xmlns:p14="http://schemas.microsoft.com/office/powerpoint/2010/main" val="16050074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6DDA5-96FD-338A-3518-6FBE8FCA57EB}"/>
              </a:ext>
            </a:extLst>
          </p:cNvPr>
          <p:cNvSpPr>
            <a:spLocks noGrp="1"/>
          </p:cNvSpPr>
          <p:nvPr>
            <p:ph type="title"/>
          </p:nvPr>
        </p:nvSpPr>
        <p:spPr/>
        <p:txBody>
          <a:bodyPr>
            <a:normAutofit/>
          </a:bodyPr>
          <a:lstStyle/>
          <a:p>
            <a:r>
              <a:rPr lang="en-US" sz="2800" b="1" i="1" dirty="0">
                <a:latin typeface="Times New Roman" panose="02020603050405020304" pitchFamily="18" charset="0"/>
                <a:cs typeface="Times New Roman" panose="02020603050405020304" pitchFamily="18" charset="0"/>
              </a:rPr>
              <a:t>Education </a:t>
            </a:r>
          </a:p>
        </p:txBody>
      </p:sp>
      <p:pic>
        <p:nvPicPr>
          <p:cNvPr id="6" name="Content Placeholder 5">
            <a:extLst>
              <a:ext uri="{FF2B5EF4-FFF2-40B4-BE49-F238E27FC236}">
                <a16:creationId xmlns:a16="http://schemas.microsoft.com/office/drawing/2014/main" id="{14210E37-F27C-23B7-CC81-7ABFCA31909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16294" t="32337" r="32294" b="11138"/>
          <a:stretch/>
        </p:blipFill>
        <p:spPr>
          <a:xfrm>
            <a:off x="0" y="1825625"/>
            <a:ext cx="6254496" cy="3868040"/>
          </a:xfrm>
        </p:spPr>
      </p:pic>
      <p:sp>
        <p:nvSpPr>
          <p:cNvPr id="4" name="Content Placeholder 3">
            <a:extLst>
              <a:ext uri="{FF2B5EF4-FFF2-40B4-BE49-F238E27FC236}">
                <a16:creationId xmlns:a16="http://schemas.microsoft.com/office/drawing/2014/main" id="{7F380727-DAAB-433B-3991-A49411C5D068}"/>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3052740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61306-562A-6944-89C9-31BB4613DB70}"/>
              </a:ext>
            </a:extLst>
          </p:cNvPr>
          <p:cNvSpPr>
            <a:spLocks noGrp="1"/>
          </p:cNvSpPr>
          <p:nvPr>
            <p:ph type="title"/>
          </p:nvPr>
        </p:nvSpPr>
        <p:spPr/>
        <p:txBody>
          <a:bodyPr/>
          <a:lstStyle/>
          <a:p>
            <a:r>
              <a:rPr lang="en-US" u="sng" dirty="0"/>
              <a:t>Plan of talk</a:t>
            </a:r>
            <a:endParaRPr lang="en-US" dirty="0"/>
          </a:p>
        </p:txBody>
      </p:sp>
      <p:sp>
        <p:nvSpPr>
          <p:cNvPr id="3" name="Content Placeholder 2">
            <a:extLst>
              <a:ext uri="{FF2B5EF4-FFF2-40B4-BE49-F238E27FC236}">
                <a16:creationId xmlns:a16="http://schemas.microsoft.com/office/drawing/2014/main" id="{5BAED2E8-0180-7A66-E4D0-2108CFBC288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049413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3A84F1F-A45C-4CC1-2705-219BCF853C4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4600" t="25447" r="23440" b="7068"/>
          <a:stretch/>
        </p:blipFill>
        <p:spPr>
          <a:xfrm>
            <a:off x="571499" y="311727"/>
            <a:ext cx="10447510" cy="6400800"/>
          </a:xfrm>
        </p:spPr>
      </p:pic>
    </p:spTree>
    <p:extLst>
      <p:ext uri="{BB962C8B-B14F-4D97-AF65-F5344CB8AC3E}">
        <p14:creationId xmlns:p14="http://schemas.microsoft.com/office/powerpoint/2010/main" val="593061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DAFF2-881C-FD34-1CF3-8A4A8E975D16}"/>
              </a:ext>
            </a:extLst>
          </p:cNvPr>
          <p:cNvSpPr>
            <a:spLocks noGrp="1"/>
          </p:cNvSpPr>
          <p:nvPr>
            <p:ph type="title"/>
          </p:nvPr>
        </p:nvSpPr>
        <p:spPr>
          <a:xfrm>
            <a:off x="464128" y="261216"/>
            <a:ext cx="10515600" cy="1325563"/>
          </a:xfrm>
        </p:spPr>
        <p:txBody>
          <a:bodyPr>
            <a:normAutofit/>
          </a:bodyPr>
          <a:lstStyle/>
          <a:p>
            <a:r>
              <a:rPr lang="en-IN" sz="2800" b="1" i="1" dirty="0">
                <a:latin typeface="Times New Roman" panose="02020603050405020304" pitchFamily="18" charset="0"/>
                <a:cs typeface="Times New Roman" panose="02020603050405020304" pitchFamily="18" charset="0"/>
              </a:rPr>
              <a:t>DATA PREPROCESSING</a:t>
            </a:r>
            <a:endParaRPr lang="en-US" sz="2800" b="1" i="1" dirty="0"/>
          </a:p>
        </p:txBody>
      </p:sp>
      <p:sp>
        <p:nvSpPr>
          <p:cNvPr id="3" name="Content Placeholder 2">
            <a:extLst>
              <a:ext uri="{FF2B5EF4-FFF2-40B4-BE49-F238E27FC236}">
                <a16:creationId xmlns:a16="http://schemas.microsoft.com/office/drawing/2014/main" id="{1687D652-BF42-D6FE-E153-92F33D66473D}"/>
              </a:ext>
            </a:extLst>
          </p:cNvPr>
          <p:cNvSpPr>
            <a:spLocks noGrp="1"/>
          </p:cNvSpPr>
          <p:nvPr>
            <p:ph idx="1"/>
          </p:nvPr>
        </p:nvSpPr>
        <p:spPr>
          <a:xfrm>
            <a:off x="561108" y="1825625"/>
            <a:ext cx="11191009" cy="4351338"/>
          </a:xfrm>
        </p:spPr>
        <p:txBody>
          <a:bodyPr/>
          <a:lstStyle/>
          <a:p>
            <a:pPr marL="342900" marR="0" lvl="0" indent="-342900">
              <a:lnSpc>
                <a:spcPct val="200000"/>
              </a:lnSpc>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rPr>
              <a:t>Data Cleaning</a:t>
            </a:r>
            <a:r>
              <a:rPr lang="en-US" sz="1800" dirty="0">
                <a:effectLst/>
                <a:latin typeface="Times New Roman" panose="02020603050405020304" pitchFamily="18" charset="0"/>
                <a:ea typeface="Times New Roman" panose="02020603050405020304" pitchFamily="18" charset="0"/>
              </a:rPr>
              <a:t>: Handled missing values, and corrected inconsistencies.</a:t>
            </a:r>
          </a:p>
          <a:p>
            <a:pPr marL="342900" indent="-342900">
              <a:lnSpc>
                <a:spcPct val="200000"/>
              </a:lnSpc>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rPr>
              <a:t>Categorical Encoding</a:t>
            </a:r>
            <a:r>
              <a:rPr lang="en-US" sz="1800" dirty="0">
                <a:effectLst/>
                <a:latin typeface="Times New Roman" panose="02020603050405020304" pitchFamily="18" charset="0"/>
                <a:ea typeface="Times New Roman" panose="02020603050405020304" pitchFamily="18" charset="0"/>
              </a:rPr>
              <a:t>: Transformed categorical features using methods like Label Encoding,</a:t>
            </a:r>
            <a:r>
              <a:rPr lang="en-IN" sz="1800" dirty="0">
                <a:latin typeface="Times New Roman" panose="02020603050405020304" pitchFamily="18" charset="0"/>
                <a:cs typeface="Times New Roman" panose="02020603050405020304" pitchFamily="18" charset="0"/>
              </a:rPr>
              <a:t> Mapping.</a:t>
            </a:r>
            <a:endParaRPr lang="en-US" sz="1800" dirty="0">
              <a:effectLst/>
              <a:latin typeface="Times New Roman" panose="02020603050405020304" pitchFamily="18" charset="0"/>
              <a:ea typeface="Times New Roman" panose="02020603050405020304" pitchFamily="18" charset="0"/>
            </a:endParaRPr>
          </a:p>
          <a:p>
            <a:pPr marL="342900" marR="0" lvl="0" indent="-342900">
              <a:lnSpc>
                <a:spcPct val="200000"/>
              </a:lnSpc>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rPr>
              <a:t>Feature Scaling &amp; Transformation</a:t>
            </a:r>
            <a:r>
              <a:rPr lang="en-US" sz="1800" dirty="0">
                <a:effectLst/>
                <a:latin typeface="Times New Roman" panose="02020603050405020304" pitchFamily="18" charset="0"/>
                <a:ea typeface="Times New Roman" panose="02020603050405020304" pitchFamily="18" charset="0"/>
              </a:rPr>
              <a:t>: Normalized numerical features using </a:t>
            </a:r>
            <a:r>
              <a:rPr lang="en-US" sz="1800" dirty="0" err="1">
                <a:latin typeface="Times New Roman" panose="02020603050405020304" pitchFamily="18" charset="0"/>
                <a:ea typeface="Times New Roman" panose="02020603050405020304" pitchFamily="18" charset="0"/>
              </a:rPr>
              <a:t>MinMax</a:t>
            </a:r>
            <a:r>
              <a:rPr lang="en-US" sz="1800" dirty="0" err="1">
                <a:effectLst/>
                <a:latin typeface="Times New Roman" panose="02020603050405020304" pitchFamily="18" charset="0"/>
                <a:ea typeface="Times New Roman" panose="02020603050405020304" pitchFamily="18" charset="0"/>
              </a:rPr>
              <a:t>Scaler</a:t>
            </a:r>
            <a:r>
              <a:rPr lang="en-US" sz="1800" dirty="0">
                <a:effectLst/>
                <a:latin typeface="Times New Roman" panose="02020603050405020304" pitchFamily="18" charset="0"/>
                <a:ea typeface="Times New Roman" panose="02020603050405020304" pitchFamily="18" charset="0"/>
              </a:rPr>
              <a:t> and addressed outliers.</a:t>
            </a:r>
          </a:p>
          <a:p>
            <a:pPr marL="342900" marR="0" lvl="0" indent="-342900">
              <a:lnSpc>
                <a:spcPct val="200000"/>
              </a:lnSpc>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rPr>
              <a:t>Dataset Splitting</a:t>
            </a:r>
            <a:r>
              <a:rPr lang="en-US" sz="1800" dirty="0">
                <a:effectLst/>
                <a:latin typeface="Times New Roman" panose="02020603050405020304" pitchFamily="18" charset="0"/>
                <a:ea typeface="Times New Roman" panose="02020603050405020304" pitchFamily="18" charset="0"/>
              </a:rPr>
              <a:t>: Divided the data into training, validation, and test sets for robust model evaluation</a:t>
            </a:r>
          </a:p>
          <a:p>
            <a:endParaRPr lang="en-US" dirty="0"/>
          </a:p>
        </p:txBody>
      </p:sp>
    </p:spTree>
    <p:extLst>
      <p:ext uri="{BB962C8B-B14F-4D97-AF65-F5344CB8AC3E}">
        <p14:creationId xmlns:p14="http://schemas.microsoft.com/office/powerpoint/2010/main" val="36899087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C67F4-20E2-04F6-0CB0-83120E1E7607}"/>
              </a:ext>
            </a:extLst>
          </p:cNvPr>
          <p:cNvSpPr>
            <a:spLocks noGrp="1"/>
          </p:cNvSpPr>
          <p:nvPr>
            <p:ph type="title"/>
          </p:nvPr>
        </p:nvSpPr>
        <p:spPr/>
        <p:txBody>
          <a:bodyPr/>
          <a:lstStyle/>
          <a:p>
            <a:r>
              <a:rPr lang="en-US" b="1" i="0" dirty="0">
                <a:solidFill>
                  <a:srgbClr val="242424"/>
                </a:solidFill>
                <a:effectLst/>
                <a:latin typeface="sohne"/>
              </a:rPr>
              <a:t>Data Understanding: Peeking into the Data</a:t>
            </a:r>
            <a:br>
              <a:rPr lang="en-US" b="1" i="0" dirty="0">
                <a:solidFill>
                  <a:srgbClr val="242424"/>
                </a:solidFill>
                <a:effectLst/>
                <a:latin typeface="sohne"/>
              </a:rPr>
            </a:br>
            <a:endParaRPr lang="en-US" dirty="0"/>
          </a:p>
        </p:txBody>
      </p:sp>
      <p:sp>
        <p:nvSpPr>
          <p:cNvPr id="3" name="Content Placeholder 2">
            <a:extLst>
              <a:ext uri="{FF2B5EF4-FFF2-40B4-BE49-F238E27FC236}">
                <a16:creationId xmlns:a16="http://schemas.microsoft.com/office/drawing/2014/main" id="{A5CEC715-FFA0-3F81-5868-EC5502B55598}"/>
              </a:ext>
            </a:extLst>
          </p:cNvPr>
          <p:cNvSpPr>
            <a:spLocks noGrp="1"/>
          </p:cNvSpPr>
          <p:nvPr>
            <p:ph idx="1"/>
          </p:nvPr>
        </p:nvSpPr>
        <p:spPr/>
        <p:txBody>
          <a:bodyPr/>
          <a:lstStyle/>
          <a:p>
            <a:pPr algn="l">
              <a:lnSpc>
                <a:spcPts val="2400"/>
              </a:lnSpc>
              <a:buNone/>
            </a:pPr>
            <a:r>
              <a:rPr lang="en-US" b="0" i="0" dirty="0">
                <a:solidFill>
                  <a:srgbClr val="242424"/>
                </a:solidFill>
                <a:effectLst/>
                <a:latin typeface="source-serif-pro"/>
              </a:rPr>
              <a:t>The dataset serves as a historical record, encompassing attributes like age, job, marital status, and education, intertwined with campaign-specific details. At the heart of the dataset lies the binary target variable: did the client subscribe to a term deposit?</a:t>
            </a:r>
          </a:p>
          <a:p>
            <a:pPr algn="l">
              <a:lnSpc>
                <a:spcPts val="2400"/>
              </a:lnSpc>
            </a:pPr>
            <a:r>
              <a:rPr lang="en-US" b="0" i="0" dirty="0">
                <a:solidFill>
                  <a:srgbClr val="242424"/>
                </a:solidFill>
                <a:effectLst/>
                <a:latin typeface="source-serif-pro"/>
              </a:rPr>
              <a:t>Visual explorations revealed distributions, tendencies, and outliers. For instance, we spotted patterns in job types and their propensity to subscribe.</a:t>
            </a:r>
          </a:p>
          <a:p>
            <a:endParaRPr lang="en-US" dirty="0"/>
          </a:p>
        </p:txBody>
      </p:sp>
    </p:spTree>
    <p:extLst>
      <p:ext uri="{BB962C8B-B14F-4D97-AF65-F5344CB8AC3E}">
        <p14:creationId xmlns:p14="http://schemas.microsoft.com/office/powerpoint/2010/main" val="2806071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4053F-F5DF-25AF-8BCD-B4F066A04EA2}"/>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2443937D-12D0-EB21-740B-4B7691872546}"/>
              </a:ext>
            </a:extLst>
          </p:cNvPr>
          <p:cNvSpPr>
            <a:spLocks noGrp="1"/>
          </p:cNvSpPr>
          <p:nvPr>
            <p:ph idx="1"/>
          </p:nvPr>
        </p:nvSpPr>
        <p:spPr/>
        <p:txBody>
          <a:bodyPr/>
          <a:lstStyle/>
          <a:p>
            <a:r>
              <a:rPr lang="en-US" dirty="0"/>
              <a:t>The project is developed in Python 3 using key libraries like </a:t>
            </a:r>
            <a:r>
              <a:rPr lang="en-US" b="1" dirty="0"/>
              <a:t>NumPy</a:t>
            </a:r>
            <a:r>
              <a:rPr lang="en-US" dirty="0"/>
              <a:t> for arrays, </a:t>
            </a:r>
            <a:r>
              <a:rPr lang="en-US" b="1" dirty="0"/>
              <a:t>Pandas</a:t>
            </a:r>
            <a:r>
              <a:rPr lang="en-US" dirty="0"/>
              <a:t> for data handling, and </a:t>
            </a:r>
            <a:r>
              <a:rPr lang="en-US" b="1" dirty="0"/>
              <a:t>Matplotlib</a:t>
            </a:r>
            <a:r>
              <a:rPr lang="en-US" dirty="0"/>
              <a:t>/</a:t>
            </a:r>
            <a:r>
              <a:rPr lang="en-US" b="1" dirty="0"/>
              <a:t>Seaborn</a:t>
            </a:r>
            <a:r>
              <a:rPr lang="en-US" dirty="0"/>
              <a:t> for visualization. </a:t>
            </a:r>
            <a:r>
              <a:rPr lang="en-US" b="1" dirty="0"/>
              <a:t>Scikit-learn</a:t>
            </a:r>
            <a:r>
              <a:rPr lang="en-US" dirty="0"/>
              <a:t> is used for implementing and tuning machine learning models. Data is managed in a </a:t>
            </a:r>
            <a:r>
              <a:rPr lang="en-US" dirty="0" err="1"/>
              <a:t>DataFrame</a:t>
            </a:r>
            <a:r>
              <a:rPr lang="en-US" dirty="0"/>
              <a:t> and manipulated using Python’s built-in structures and tools.</a:t>
            </a:r>
          </a:p>
        </p:txBody>
      </p:sp>
    </p:spTree>
    <p:extLst>
      <p:ext uri="{BB962C8B-B14F-4D97-AF65-F5344CB8AC3E}">
        <p14:creationId xmlns:p14="http://schemas.microsoft.com/office/powerpoint/2010/main" val="23263598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2DC9B-74D9-E3B6-0082-53CA30FE30A3}"/>
              </a:ext>
            </a:extLst>
          </p:cNvPr>
          <p:cNvSpPr>
            <a:spLocks noGrp="1"/>
          </p:cNvSpPr>
          <p:nvPr>
            <p:ph type="title"/>
          </p:nvPr>
        </p:nvSpPr>
        <p:spPr/>
        <p:txBody>
          <a:bodyPr/>
          <a:lstStyle/>
          <a:p>
            <a:r>
              <a:rPr lang="en-US" b="1" i="0" dirty="0">
                <a:solidFill>
                  <a:srgbClr val="242424"/>
                </a:solidFill>
                <a:effectLst/>
                <a:latin typeface="sohne"/>
              </a:rPr>
              <a:t>Business Understanding: Why Predict?</a:t>
            </a:r>
            <a:br>
              <a:rPr lang="en-US" b="1" i="0" dirty="0">
                <a:solidFill>
                  <a:srgbClr val="242424"/>
                </a:solidFill>
                <a:effectLst/>
                <a:latin typeface="sohne"/>
              </a:rPr>
            </a:br>
            <a:endParaRPr lang="en-US" dirty="0"/>
          </a:p>
        </p:txBody>
      </p:sp>
      <p:sp>
        <p:nvSpPr>
          <p:cNvPr id="3" name="Content Placeholder 2">
            <a:extLst>
              <a:ext uri="{FF2B5EF4-FFF2-40B4-BE49-F238E27FC236}">
                <a16:creationId xmlns:a16="http://schemas.microsoft.com/office/drawing/2014/main" id="{6E407707-E541-1ED3-601B-4169754B9ACB}"/>
              </a:ext>
            </a:extLst>
          </p:cNvPr>
          <p:cNvSpPr>
            <a:spLocks noGrp="1"/>
          </p:cNvSpPr>
          <p:nvPr>
            <p:ph idx="1"/>
          </p:nvPr>
        </p:nvSpPr>
        <p:spPr/>
        <p:txBody>
          <a:bodyPr/>
          <a:lstStyle/>
          <a:p>
            <a:r>
              <a:rPr lang="en-US" dirty="0"/>
              <a:t>In the competitive world of banking, knowing what a customer might do next can make a big difference. By predicting how they’ll respond to marketing campaigns, banks can plan better, focus their efforts, and get more value from their work. Our goal is to find out if a customer will say yes to a term deposit when contacted.</a:t>
            </a:r>
          </a:p>
        </p:txBody>
      </p:sp>
    </p:spTree>
    <p:extLst>
      <p:ext uri="{BB962C8B-B14F-4D97-AF65-F5344CB8AC3E}">
        <p14:creationId xmlns:p14="http://schemas.microsoft.com/office/powerpoint/2010/main" val="1754817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EDD4F-BB13-88AA-9339-5AFAA0F83D6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2B61AF-C1F6-5F31-2CB8-C6041462C80F}"/>
              </a:ext>
            </a:extLst>
          </p:cNvPr>
          <p:cNvSpPr>
            <a:spLocks noGrp="1"/>
          </p:cNvSpPr>
          <p:nvPr>
            <p:ph idx="1"/>
          </p:nvPr>
        </p:nvSpPr>
        <p:spPr/>
        <p:txBody>
          <a:bodyPr/>
          <a:lstStyle/>
          <a:p>
            <a:r>
              <a:rPr lang="en-US" dirty="0"/>
              <a:t>The dataset was provided by the U. C. Irvine Machine Learning Repository and contained information on 41,188</a:t>
            </a:r>
          </a:p>
        </p:txBody>
      </p:sp>
    </p:spTree>
    <p:extLst>
      <p:ext uri="{BB962C8B-B14F-4D97-AF65-F5344CB8AC3E}">
        <p14:creationId xmlns:p14="http://schemas.microsoft.com/office/powerpoint/2010/main" val="32385375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24840-C40F-5B87-A929-9D22D4961D8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08BC727-EF96-7BBF-86F6-4AB1DD7EC542}"/>
              </a:ext>
            </a:extLst>
          </p:cNvPr>
          <p:cNvSpPr>
            <a:spLocks noGrp="1"/>
          </p:cNvSpPr>
          <p:nvPr>
            <p:ph idx="1"/>
          </p:nvPr>
        </p:nvSpPr>
        <p:spPr/>
        <p:txBody>
          <a:bodyPr/>
          <a:lstStyle/>
          <a:p>
            <a:r>
              <a:rPr lang="en-US" dirty="0"/>
              <a:t>—Data from a marketing campaign run by Banco de Portugal is examined. The campaign’s aim was to increase customers’ subscription rates to fixed-term deposit products, such as CDs. Using knowledge from the course, a number of machine learning algorithms are implemented to answer the question: How can banks successfully market these products in the most efficient way possible and with the highest possible rate of success</a:t>
            </a:r>
          </a:p>
        </p:txBody>
      </p:sp>
    </p:spTree>
    <p:extLst>
      <p:ext uri="{BB962C8B-B14F-4D97-AF65-F5344CB8AC3E}">
        <p14:creationId xmlns:p14="http://schemas.microsoft.com/office/powerpoint/2010/main" val="18517674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26A74-BCAD-F0E8-E931-B12674FF51B5}"/>
              </a:ext>
            </a:extLst>
          </p:cNvPr>
          <p:cNvSpPr>
            <a:spLocks noGrp="1"/>
          </p:cNvSpPr>
          <p:nvPr>
            <p:ph type="title"/>
          </p:nvPr>
        </p:nvSpPr>
        <p:spPr/>
        <p:txBody>
          <a:bodyPr/>
          <a:lstStyle/>
          <a:p>
            <a:r>
              <a:rPr lang="en-US" b="1" i="0" dirty="0">
                <a:solidFill>
                  <a:srgbClr val="242424"/>
                </a:solidFill>
                <a:effectLst/>
                <a:latin typeface="sohne"/>
              </a:rPr>
              <a:t> Data Preparation: Crafting Quality Data</a:t>
            </a:r>
            <a:br>
              <a:rPr lang="en-US" b="1" i="0" dirty="0">
                <a:solidFill>
                  <a:srgbClr val="242424"/>
                </a:solidFill>
                <a:effectLst/>
                <a:latin typeface="sohne"/>
              </a:rPr>
            </a:br>
            <a:endParaRPr lang="en-US" dirty="0"/>
          </a:p>
        </p:txBody>
      </p:sp>
      <p:sp>
        <p:nvSpPr>
          <p:cNvPr id="3" name="Content Placeholder 2">
            <a:extLst>
              <a:ext uri="{FF2B5EF4-FFF2-40B4-BE49-F238E27FC236}">
                <a16:creationId xmlns:a16="http://schemas.microsoft.com/office/drawing/2014/main" id="{5C9E6C36-C45A-3997-61F7-B6A8F6DE6CA7}"/>
              </a:ext>
            </a:extLst>
          </p:cNvPr>
          <p:cNvSpPr>
            <a:spLocks noGrp="1"/>
          </p:cNvSpPr>
          <p:nvPr>
            <p:ph idx="1"/>
          </p:nvPr>
        </p:nvSpPr>
        <p:spPr/>
        <p:txBody>
          <a:bodyPr/>
          <a:lstStyle/>
          <a:p>
            <a:pPr algn="l">
              <a:lnSpc>
                <a:spcPts val="2400"/>
              </a:lnSpc>
              <a:buNone/>
            </a:pPr>
            <a:r>
              <a:rPr lang="en-US" b="0" i="0" dirty="0">
                <a:solidFill>
                  <a:srgbClr val="242424"/>
                </a:solidFill>
                <a:effectLst/>
                <a:latin typeface="source-serif-pro"/>
              </a:rPr>
              <a:t>Garbage in, garbage out! Quality data is paramount for insightful models. We undertook several steps:</a:t>
            </a:r>
          </a:p>
          <a:p>
            <a:pPr algn="l">
              <a:lnSpc>
                <a:spcPts val="2400"/>
              </a:lnSpc>
              <a:buFont typeface="Arial" panose="020B0604020202020204" pitchFamily="34" charset="0"/>
              <a:buChar char="•"/>
            </a:pPr>
            <a:r>
              <a:rPr lang="en-US" b="0" i="0" dirty="0">
                <a:solidFill>
                  <a:srgbClr val="242424"/>
                </a:solidFill>
                <a:effectLst/>
                <a:latin typeface="source-serif-pro"/>
              </a:rPr>
              <a:t>Encoding: Life isn’t always numerical. Categories like job types were transformed into numbers using one-hot encoding.</a:t>
            </a:r>
          </a:p>
          <a:p>
            <a:pPr algn="l">
              <a:lnSpc>
                <a:spcPts val="2400"/>
              </a:lnSpc>
              <a:buFont typeface="Arial" panose="020B0604020202020204" pitchFamily="34" charset="0"/>
              <a:buChar char="•"/>
            </a:pPr>
            <a:r>
              <a:rPr lang="en-US" b="0" i="0" dirty="0">
                <a:solidFill>
                  <a:srgbClr val="242424"/>
                </a:solidFill>
                <a:effectLst/>
                <a:latin typeface="source-serif-pro"/>
              </a:rPr>
              <a:t>Standardization: To place every feature on an equal footing, we centered them around zero and scaled them to have a unit variance.</a:t>
            </a:r>
          </a:p>
          <a:p>
            <a:pPr algn="l">
              <a:lnSpc>
                <a:spcPts val="2400"/>
              </a:lnSpc>
              <a:buFont typeface="Arial" panose="020B0604020202020204" pitchFamily="34" charset="0"/>
              <a:buChar char="•"/>
            </a:pPr>
            <a:r>
              <a:rPr lang="en-US" b="0" i="0" dirty="0">
                <a:solidFill>
                  <a:srgbClr val="242424"/>
                </a:solidFill>
                <a:effectLst/>
                <a:latin typeface="source-serif-pro"/>
              </a:rPr>
              <a:t>Outlier Management: Extreme values can skew predictions. Techniques like the IQR ensured we kept anomalies in check.</a:t>
            </a:r>
          </a:p>
          <a:p>
            <a:endParaRPr lang="en-US" dirty="0"/>
          </a:p>
        </p:txBody>
      </p:sp>
    </p:spTree>
    <p:extLst>
      <p:ext uri="{BB962C8B-B14F-4D97-AF65-F5344CB8AC3E}">
        <p14:creationId xmlns:p14="http://schemas.microsoft.com/office/powerpoint/2010/main" val="1754741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DAC56-FE93-75A8-8AEA-4C9ECF6EB93A}"/>
              </a:ext>
            </a:extLst>
          </p:cNvPr>
          <p:cNvSpPr>
            <a:spLocks noGrp="1"/>
          </p:cNvSpPr>
          <p:nvPr>
            <p:ph type="title"/>
          </p:nvPr>
        </p:nvSpPr>
        <p:spPr/>
        <p:txBody>
          <a:bodyPr/>
          <a:lstStyle/>
          <a:p>
            <a:r>
              <a:rPr lang="en-US" b="1" i="0" dirty="0">
                <a:solidFill>
                  <a:srgbClr val="242424"/>
                </a:solidFill>
                <a:effectLst/>
                <a:latin typeface="sohne"/>
              </a:rPr>
              <a:t>. Modeling: The Prediction Engine</a:t>
            </a:r>
            <a:br>
              <a:rPr lang="en-US" b="1" i="0" dirty="0">
                <a:solidFill>
                  <a:srgbClr val="242424"/>
                </a:solidFill>
                <a:effectLst/>
                <a:latin typeface="sohne"/>
              </a:rPr>
            </a:br>
            <a:endParaRPr lang="en-US" dirty="0"/>
          </a:p>
        </p:txBody>
      </p:sp>
      <p:sp>
        <p:nvSpPr>
          <p:cNvPr id="3" name="Content Placeholder 2">
            <a:extLst>
              <a:ext uri="{FF2B5EF4-FFF2-40B4-BE49-F238E27FC236}">
                <a16:creationId xmlns:a16="http://schemas.microsoft.com/office/drawing/2014/main" id="{0F3A13DB-FE5C-EBB9-5BFD-E0BD65E79022}"/>
              </a:ext>
            </a:extLst>
          </p:cNvPr>
          <p:cNvSpPr>
            <a:spLocks noGrp="1"/>
          </p:cNvSpPr>
          <p:nvPr>
            <p:ph idx="1"/>
          </p:nvPr>
        </p:nvSpPr>
        <p:spPr/>
        <p:txBody>
          <a:bodyPr/>
          <a:lstStyle/>
          <a:p>
            <a:pPr algn="l">
              <a:lnSpc>
                <a:spcPts val="2400"/>
              </a:lnSpc>
              <a:buNone/>
            </a:pPr>
            <a:r>
              <a:rPr lang="en-US" b="0" i="0" dirty="0">
                <a:solidFill>
                  <a:srgbClr val="242424"/>
                </a:solidFill>
                <a:effectLst/>
                <a:latin typeface="source-serif-pro"/>
              </a:rPr>
              <a:t>Models are the heartbeats of predictive analysis. We experimented with:</a:t>
            </a:r>
          </a:p>
          <a:p>
            <a:pPr algn="l">
              <a:lnSpc>
                <a:spcPts val="2400"/>
              </a:lnSpc>
              <a:buFont typeface="Arial" panose="020B0604020202020204" pitchFamily="34" charset="0"/>
              <a:buChar char="•"/>
            </a:pPr>
            <a:r>
              <a:rPr lang="en-US" b="0" i="0" dirty="0">
                <a:solidFill>
                  <a:srgbClr val="242424"/>
                </a:solidFill>
                <a:effectLst/>
                <a:latin typeface="source-serif-pro"/>
              </a:rPr>
              <a:t>Logistic Regression: The classic prediction model.</a:t>
            </a:r>
          </a:p>
          <a:p>
            <a:pPr algn="l">
              <a:lnSpc>
                <a:spcPts val="2400"/>
              </a:lnSpc>
              <a:buFont typeface="Arial" panose="020B0604020202020204" pitchFamily="34" charset="0"/>
              <a:buChar char="•"/>
            </a:pPr>
            <a:r>
              <a:rPr lang="en-US" b="0" i="0" dirty="0">
                <a:solidFill>
                  <a:srgbClr val="242424"/>
                </a:solidFill>
                <a:effectLst/>
                <a:latin typeface="source-serif-pro"/>
              </a:rPr>
              <a:t>Random Forest: An ensemble of decision trees working together.</a:t>
            </a:r>
          </a:p>
          <a:p>
            <a:pPr algn="l">
              <a:lnSpc>
                <a:spcPts val="2400"/>
              </a:lnSpc>
              <a:buFont typeface="Arial" panose="020B0604020202020204" pitchFamily="34" charset="0"/>
              <a:buChar char="•"/>
            </a:pPr>
            <a:r>
              <a:rPr lang="en-US" b="0" i="0" dirty="0">
                <a:solidFill>
                  <a:srgbClr val="242424"/>
                </a:solidFill>
                <a:effectLst/>
                <a:latin typeface="source-serif-pro"/>
              </a:rPr>
              <a:t>Gradient Boosting: Boosting the weak learners to form a strong predictor.</a:t>
            </a:r>
          </a:p>
          <a:p>
            <a:pPr algn="l">
              <a:lnSpc>
                <a:spcPts val="2400"/>
              </a:lnSpc>
              <a:buFont typeface="Arial" panose="020B0604020202020204" pitchFamily="34" charset="0"/>
              <a:buChar char="•"/>
            </a:pPr>
            <a:r>
              <a:rPr lang="en-US" b="0" i="0" dirty="0">
                <a:solidFill>
                  <a:srgbClr val="242424"/>
                </a:solidFill>
                <a:effectLst/>
                <a:latin typeface="source-serif-pro"/>
              </a:rPr>
              <a:t>Support Vector Machine: Finding the best hyperplane to differentiate classes.</a:t>
            </a:r>
          </a:p>
          <a:p>
            <a:pPr algn="l">
              <a:lnSpc>
                <a:spcPts val="2400"/>
              </a:lnSpc>
            </a:pPr>
            <a:r>
              <a:rPr lang="en-US" b="0" i="0" dirty="0">
                <a:solidFill>
                  <a:srgbClr val="242424"/>
                </a:solidFill>
                <a:effectLst/>
                <a:latin typeface="source-serif-pro"/>
              </a:rPr>
              <a:t>Each model was trained, tested, and assessed. Metrics like accuracy, precision, recall, and F1 score painted a vivid picture of each model’s prowess.</a:t>
            </a:r>
          </a:p>
          <a:p>
            <a:endParaRPr lang="en-US" dirty="0"/>
          </a:p>
        </p:txBody>
      </p:sp>
    </p:spTree>
    <p:extLst>
      <p:ext uri="{BB962C8B-B14F-4D97-AF65-F5344CB8AC3E}">
        <p14:creationId xmlns:p14="http://schemas.microsoft.com/office/powerpoint/2010/main" val="23547963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D42D4-3DFE-E9C4-0F00-46007DB7FD3E}"/>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CHOOSING A DATASET</a:t>
            </a:r>
            <a:endParaRPr lang="en-US" dirty="0"/>
          </a:p>
        </p:txBody>
      </p:sp>
      <p:sp>
        <p:nvSpPr>
          <p:cNvPr id="3" name="Content Placeholder 2">
            <a:extLst>
              <a:ext uri="{FF2B5EF4-FFF2-40B4-BE49-F238E27FC236}">
                <a16:creationId xmlns:a16="http://schemas.microsoft.com/office/drawing/2014/main" id="{B07F3F95-088D-DC71-1548-3E20B93D0CAA}"/>
              </a:ext>
            </a:extLst>
          </p:cNvPr>
          <p:cNvSpPr>
            <a:spLocks noGrp="1"/>
          </p:cNvSpPr>
          <p:nvPr>
            <p:ph idx="1"/>
          </p:nvPr>
        </p:nvSpPr>
        <p:spPr/>
        <p:txBody>
          <a:bodyPr>
            <a:normAutofit fontScale="92500" lnSpcReduction="20000"/>
          </a:bodyPr>
          <a:lstStyle/>
          <a:p>
            <a:r>
              <a:rPr lang="en-IN" sz="2800" dirty="0">
                <a:latin typeface="Times New Roman" panose="02020603050405020304" pitchFamily="18" charset="0"/>
                <a:cs typeface="Times New Roman" panose="02020603050405020304" pitchFamily="18" charset="0"/>
              </a:rPr>
              <a:t>Dataset was created by using python code and ChatGPT.</a:t>
            </a:r>
          </a:p>
          <a:p>
            <a:r>
              <a:rPr lang="en-IN" sz="2800" dirty="0">
                <a:latin typeface="Times New Roman" panose="02020603050405020304" pitchFamily="18" charset="0"/>
                <a:cs typeface="Times New Roman" panose="02020603050405020304" pitchFamily="18" charset="0"/>
              </a:rPr>
              <a:t>A python function </a:t>
            </a:r>
            <a:r>
              <a:rPr lang="en-US" sz="2800" dirty="0">
                <a:latin typeface="Times New Roman" panose="02020603050405020304" pitchFamily="18" charset="0"/>
                <a:cs typeface="Times New Roman" panose="02020603050405020304" pitchFamily="18" charset="0"/>
              </a:rPr>
              <a:t>was created to classify soil type based on the range of the feature values.</a:t>
            </a:r>
          </a:p>
          <a:p>
            <a:r>
              <a:rPr lang="en-US" sz="2800" dirty="0">
                <a:latin typeface="Times New Roman" panose="02020603050405020304" pitchFamily="18" charset="0"/>
                <a:cs typeface="Times New Roman" panose="02020603050405020304" pitchFamily="18" charset="0"/>
              </a:rPr>
              <a:t>A python dictionary was created to define the soil type conditions.</a:t>
            </a:r>
          </a:p>
          <a:p>
            <a:r>
              <a:rPr lang="en-US" sz="2800" dirty="0">
                <a:latin typeface="Times New Roman" panose="02020603050405020304" pitchFamily="18" charset="0"/>
                <a:cs typeface="Times New Roman" panose="02020603050405020304" pitchFamily="18" charset="0"/>
              </a:rPr>
              <a:t>For loop is then used to generate random values for each of the features and is stored into a list.</a:t>
            </a:r>
          </a:p>
          <a:p>
            <a:r>
              <a:rPr lang="en-US" sz="2800" dirty="0">
                <a:latin typeface="Times New Roman" panose="02020603050405020304" pitchFamily="18" charset="0"/>
                <a:cs typeface="Times New Roman" panose="02020603050405020304" pitchFamily="18" charset="0"/>
              </a:rPr>
              <a:t>Then the list is converted to a </a:t>
            </a:r>
            <a:r>
              <a:rPr lang="en-US" sz="2800" dirty="0" err="1">
                <a:latin typeface="Times New Roman" panose="02020603050405020304" pitchFamily="18" charset="0"/>
                <a:cs typeface="Times New Roman" panose="02020603050405020304" pitchFamily="18" charset="0"/>
              </a:rPr>
              <a:t>dataframe</a:t>
            </a:r>
            <a:r>
              <a:rPr lang="en-US" sz="2800" dirty="0">
                <a:latin typeface="Times New Roman" panose="02020603050405020304" pitchFamily="18" charset="0"/>
                <a:cs typeface="Times New Roman" panose="02020603050405020304" pitchFamily="18" charset="0"/>
              </a:rPr>
              <a:t>.</a:t>
            </a:r>
          </a:p>
          <a:p>
            <a:r>
              <a:rPr lang="en-US" sz="2800" dirty="0">
                <a:latin typeface="Times New Roman" panose="02020603050405020304" pitchFamily="18" charset="0"/>
                <a:cs typeface="Times New Roman" panose="02020603050405020304" pitchFamily="18" charset="0"/>
              </a:rPr>
              <a:t>The </a:t>
            </a:r>
            <a:r>
              <a:rPr lang="en-US" sz="2800" dirty="0" err="1">
                <a:latin typeface="Times New Roman" panose="02020603050405020304" pitchFamily="18" charset="0"/>
                <a:cs typeface="Times New Roman" panose="02020603050405020304" pitchFamily="18" charset="0"/>
              </a:rPr>
              <a:t>dataframe</a:t>
            </a:r>
            <a:r>
              <a:rPr lang="en-US" sz="2800" dirty="0">
                <a:latin typeface="Times New Roman" panose="02020603050405020304" pitchFamily="18" charset="0"/>
                <a:cs typeface="Times New Roman" panose="02020603050405020304" pitchFamily="18" charset="0"/>
              </a:rPr>
              <a:t> is saved to csv file.</a:t>
            </a:r>
          </a:p>
          <a:p>
            <a:pPr marL="0" indent="0">
              <a:buNone/>
            </a:pPr>
            <a:r>
              <a:rPr lang="en-IN" sz="2800" b="1" dirty="0">
                <a:latin typeface="Times New Roman" panose="02020603050405020304" pitchFamily="18" charset="0"/>
                <a:cs typeface="Times New Roman" panose="02020603050405020304" pitchFamily="18" charset="0"/>
              </a:rPr>
              <a:t>Brief description-</a:t>
            </a:r>
            <a:r>
              <a:rPr lang="en-US" sz="2800" dirty="0">
                <a:latin typeface="Times New Roman" panose="02020603050405020304" pitchFamily="18" charset="0"/>
                <a:cs typeface="Times New Roman" panose="02020603050405020304" pitchFamily="18" charset="0"/>
              </a:rPr>
              <a:t>The dataset includes generated samples for different soil types, with each sample including values for organic carbon, pH level, soil color, drainage, and texture class. This structured data helps in analyzing and classifying soil types based on the given features.</a:t>
            </a:r>
            <a:endParaRPr lang="en-IN" sz="28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52525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96A7F-B353-BB91-2C11-362F80C1FA78}"/>
              </a:ext>
            </a:extLst>
          </p:cNvPr>
          <p:cNvSpPr>
            <a:spLocks noGrp="1"/>
          </p:cNvSpPr>
          <p:nvPr>
            <p:ph type="title"/>
          </p:nvPr>
        </p:nvSpPr>
        <p:spPr>
          <a:xfrm>
            <a:off x="0" y="365125"/>
            <a:ext cx="11353800" cy="1325563"/>
          </a:xfrm>
        </p:spPr>
        <p:txBody>
          <a:bodyPr>
            <a:normAutofit/>
          </a:bodyPr>
          <a:lstStyle/>
          <a:p>
            <a:r>
              <a:rPr lang="en-IN" sz="2400" dirty="0">
                <a:latin typeface="Times New Roman" panose="02020603050405020304" pitchFamily="18" charset="0"/>
                <a:cs typeface="Times New Roman" panose="02020603050405020304" pitchFamily="18" charset="0"/>
              </a:rPr>
              <a:t>     </a:t>
            </a:r>
            <a:r>
              <a:rPr lang="en-IN" sz="2400" b="1" i="1" dirty="0">
                <a:latin typeface="Times New Roman" panose="02020603050405020304" pitchFamily="18" charset="0"/>
                <a:cs typeface="Times New Roman" panose="02020603050405020304" pitchFamily="18" charset="0"/>
              </a:rPr>
              <a:t>OBJECTIVE</a:t>
            </a:r>
            <a:endParaRPr lang="en-US" sz="2400" b="1" i="1" dirty="0"/>
          </a:p>
        </p:txBody>
      </p:sp>
      <p:sp>
        <p:nvSpPr>
          <p:cNvPr id="3" name="Content Placeholder 2">
            <a:extLst>
              <a:ext uri="{FF2B5EF4-FFF2-40B4-BE49-F238E27FC236}">
                <a16:creationId xmlns:a16="http://schemas.microsoft.com/office/drawing/2014/main" id="{ACA31FD3-F7B2-D05B-F751-5E1DBD282F9D}"/>
              </a:ext>
            </a:extLst>
          </p:cNvPr>
          <p:cNvSpPr>
            <a:spLocks noGrp="1"/>
          </p:cNvSpPr>
          <p:nvPr>
            <p:ph idx="1"/>
          </p:nvPr>
        </p:nvSpPr>
        <p:spPr>
          <a:xfrm>
            <a:off x="529936" y="1465118"/>
            <a:ext cx="10719954" cy="5590309"/>
          </a:xfrm>
        </p:spPr>
        <p:txBody>
          <a:bodyPr>
            <a:normAutofit/>
          </a:bodyPr>
          <a:lstStyle/>
          <a:p>
            <a:pPr>
              <a:lnSpc>
                <a:spcPct val="150000"/>
              </a:lnSpc>
            </a:pPr>
            <a:r>
              <a:rPr lang="en-US" sz="2400" dirty="0">
                <a:latin typeface="Times New Roman" panose="02020603050405020304" pitchFamily="18" charset="0"/>
                <a:cs typeface="Times New Roman" panose="02020603050405020304" pitchFamily="18" charset="0"/>
              </a:rPr>
              <a:t>Analyze customer data from a bank marketing campaign.</a:t>
            </a:r>
          </a:p>
          <a:p>
            <a:pPr>
              <a:lnSpc>
                <a:spcPct val="150000"/>
              </a:lnSpc>
            </a:pPr>
            <a:r>
              <a:rPr lang="en-US" sz="2400" dirty="0">
                <a:latin typeface="Times New Roman" panose="02020603050405020304" pitchFamily="18" charset="0"/>
                <a:cs typeface="Times New Roman" panose="02020603050405020304" pitchFamily="18" charset="0"/>
              </a:rPr>
              <a:t>Develop a machine learning model to predict term deposit subscriptions.</a:t>
            </a:r>
          </a:p>
          <a:p>
            <a:pPr>
              <a:lnSpc>
                <a:spcPct val="150000"/>
              </a:lnSpc>
            </a:pPr>
            <a:r>
              <a:rPr lang="en-US" sz="2400" dirty="0">
                <a:latin typeface="Times New Roman" panose="02020603050405020304" pitchFamily="18" charset="0"/>
                <a:cs typeface="Times New Roman" panose="02020603050405020304" pitchFamily="18" charset="0"/>
              </a:rPr>
              <a:t>Perform data cleaning, EDA , and model training .</a:t>
            </a:r>
          </a:p>
          <a:p>
            <a:pPr>
              <a:lnSpc>
                <a:spcPct val="150000"/>
              </a:lnSpc>
            </a:pPr>
            <a:r>
              <a:rPr lang="en-US" sz="2400" dirty="0">
                <a:latin typeface="Times New Roman" panose="02020603050405020304" pitchFamily="18" charset="0"/>
                <a:cs typeface="Times New Roman" panose="02020603050405020304" pitchFamily="18" charset="0"/>
              </a:rPr>
              <a:t>Support data-driven decision-making for targeted marketing.</a:t>
            </a:r>
          </a:p>
          <a:p>
            <a:pPr>
              <a:lnSpc>
                <a:spcPct val="150000"/>
              </a:lnSpc>
            </a:pPr>
            <a:r>
              <a:rPr lang="en-US" sz="2400" dirty="0">
                <a:latin typeface="Times New Roman" panose="02020603050405020304" pitchFamily="18" charset="0"/>
                <a:cs typeface="Times New Roman" panose="02020603050405020304" pitchFamily="18" charset="0"/>
              </a:rPr>
              <a:t>Improve campaign efficiency while reducing outreach costs</a:t>
            </a:r>
          </a:p>
          <a:p>
            <a:endParaRPr lang="en-US" dirty="0"/>
          </a:p>
        </p:txBody>
      </p:sp>
    </p:spTree>
    <p:extLst>
      <p:ext uri="{BB962C8B-B14F-4D97-AF65-F5344CB8AC3E}">
        <p14:creationId xmlns:p14="http://schemas.microsoft.com/office/powerpoint/2010/main" val="4141354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C89D923A-8277-0B44-1108-0721C2DC0529}"/>
              </a:ext>
            </a:extLst>
          </p:cNvPr>
          <p:cNvGraphicFramePr>
            <a:graphicFrameLocks noGrp="1"/>
          </p:cNvGraphicFramePr>
          <p:nvPr>
            <p:ph idx="1"/>
            <p:extLst>
              <p:ext uri="{D42A27DB-BD31-4B8C-83A1-F6EECF244321}">
                <p14:modId xmlns:p14="http://schemas.microsoft.com/office/powerpoint/2010/main" val="2759724946"/>
              </p:ext>
            </p:extLst>
          </p:nvPr>
        </p:nvGraphicFramePr>
        <p:xfrm>
          <a:off x="1535722" y="75066"/>
          <a:ext cx="8944708" cy="6707868"/>
        </p:xfrm>
        <a:graphic>
          <a:graphicData uri="http://schemas.openxmlformats.org/drawingml/2006/table">
            <a:tbl>
              <a:tblPr firstRow="1" bandRow="1">
                <a:tableStyleId>{5C22544A-7EE6-4342-B048-85BDC9FD1C3A}</a:tableStyleId>
              </a:tblPr>
              <a:tblGrid>
                <a:gridCol w="4472354">
                  <a:extLst>
                    <a:ext uri="{9D8B030D-6E8A-4147-A177-3AD203B41FA5}">
                      <a16:colId xmlns:a16="http://schemas.microsoft.com/office/drawing/2014/main" val="2503118566"/>
                    </a:ext>
                  </a:extLst>
                </a:gridCol>
                <a:gridCol w="4472354">
                  <a:extLst>
                    <a:ext uri="{9D8B030D-6E8A-4147-A177-3AD203B41FA5}">
                      <a16:colId xmlns:a16="http://schemas.microsoft.com/office/drawing/2014/main" val="4023191516"/>
                    </a:ext>
                  </a:extLst>
                </a:gridCol>
              </a:tblGrid>
              <a:tr h="463943">
                <a:tc gridSpan="2">
                  <a:txBody>
                    <a:bodyPr/>
                    <a:lstStyle/>
                    <a:p>
                      <a:pPr algn="ctr"/>
                      <a:r>
                        <a:rPr lang="en-US" sz="2000" dirty="0"/>
                        <a:t>Correlation with target 'y':</a:t>
                      </a:r>
                    </a:p>
                  </a:txBody>
                  <a:tcPr/>
                </a:tc>
                <a:tc hMerge="1">
                  <a:txBody>
                    <a:bodyPr/>
                    <a:lstStyle/>
                    <a:p>
                      <a:endParaRPr lang="en-US" dirty="0"/>
                    </a:p>
                  </a:txBody>
                  <a:tcPr/>
                </a:tc>
                <a:extLst>
                  <a:ext uri="{0D108BD9-81ED-4DB2-BD59-A6C34878D82A}">
                    <a16:rowId xmlns:a16="http://schemas.microsoft.com/office/drawing/2014/main" val="1386066844"/>
                  </a:ext>
                </a:extLst>
              </a:tr>
              <a:tr h="520794">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y            </a:t>
                      </a:r>
                    </a:p>
                  </a:txBody>
                  <a:tcPr marL="68580" marR="68580" marT="0" marB="0"/>
                </a:tc>
                <a:tc>
                  <a:txBody>
                    <a:bodyPr/>
                    <a:lstStyle/>
                    <a:p>
                      <a:pPr marL="0" marR="0" algn="ctr">
                        <a:lnSpc>
                          <a:spcPct val="115000"/>
                        </a:lnSpc>
                        <a:spcAft>
                          <a:spcPts val="800"/>
                        </a:spcAft>
                        <a:buNone/>
                      </a:pPr>
                      <a:r>
                        <a:rPr lang="en-US" sz="2000" b="0" kern="100">
                          <a:effectLst/>
                          <a:latin typeface="Calibri" panose="020F0502020204030204" pitchFamily="34" charset="0"/>
                          <a:ea typeface="Calibri" panose="020F0502020204030204" pitchFamily="34" charset="0"/>
                          <a:cs typeface="Kartika" panose="02020503030404060203" pitchFamily="18" charset="0"/>
                        </a:rPr>
                        <a:t>1.000000</a:t>
                      </a:r>
                    </a:p>
                  </a:txBody>
                  <a:tcPr marL="68580" marR="68580" marT="0" marB="0"/>
                </a:tc>
                <a:extLst>
                  <a:ext uri="{0D108BD9-81ED-4DB2-BD59-A6C34878D82A}">
                    <a16:rowId xmlns:a16="http://schemas.microsoft.com/office/drawing/2014/main" val="1293500079"/>
                  </a:ext>
                </a:extLst>
              </a:tr>
              <a:tr h="0">
                <a:tc>
                  <a:txBody>
                    <a:bodyPr/>
                    <a:lstStyle/>
                    <a:p>
                      <a:pPr marL="0" marR="0" algn="ctr">
                        <a:lnSpc>
                          <a:spcPct val="100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poutcome </a:t>
                      </a:r>
                    </a:p>
                  </a:txBody>
                  <a:tcPr marL="68580" marR="68580" marT="0" marB="0"/>
                </a:tc>
                <a:tc>
                  <a:txBody>
                    <a:bodyPr/>
                    <a:lstStyle/>
                    <a:p>
                      <a:pPr marL="0" marR="0" algn="ctr">
                        <a:lnSpc>
                          <a:spcPct val="100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   0.259315</a:t>
                      </a:r>
                    </a:p>
                    <a:p>
                      <a:pPr marL="0" marR="0" algn="ctr">
                        <a:lnSpc>
                          <a:spcPct val="100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 </a:t>
                      </a:r>
                    </a:p>
                  </a:txBody>
                  <a:tcPr marL="68580" marR="68580" marT="0" marB="0"/>
                </a:tc>
                <a:extLst>
                  <a:ext uri="{0D108BD9-81ED-4DB2-BD59-A6C34878D82A}">
                    <a16:rowId xmlns:a16="http://schemas.microsoft.com/office/drawing/2014/main" val="960933136"/>
                  </a:ext>
                </a:extLst>
              </a:tr>
              <a:tr h="469101">
                <a:tc>
                  <a:txBody>
                    <a:bodyPr/>
                    <a:lstStyle/>
                    <a:p>
                      <a:pPr marL="0" marR="0" algn="ctr">
                        <a:lnSpc>
                          <a:spcPct val="100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contact      </a:t>
                      </a:r>
                    </a:p>
                  </a:txBody>
                  <a:tcPr marL="68580" marR="68580" marT="0" marB="0"/>
                </a:tc>
                <a:tc>
                  <a:txBody>
                    <a:bodyPr/>
                    <a:lstStyle/>
                    <a:p>
                      <a:pPr marL="0" marR="0" algn="ctr">
                        <a:lnSpc>
                          <a:spcPct val="100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0.130590</a:t>
                      </a:r>
                    </a:p>
                  </a:txBody>
                  <a:tcPr marL="68580" marR="68580" marT="0" marB="0"/>
                </a:tc>
                <a:extLst>
                  <a:ext uri="{0D108BD9-81ED-4DB2-BD59-A6C34878D82A}">
                    <a16:rowId xmlns:a16="http://schemas.microsoft.com/office/drawing/2014/main" val="805720894"/>
                  </a:ext>
                </a:extLst>
              </a:tr>
              <a:tr h="469101">
                <a:tc>
                  <a:txBody>
                    <a:bodyPr/>
                    <a:lstStyle/>
                    <a:p>
                      <a:pPr marL="0" marR="0" algn="ctr">
                        <a:lnSpc>
                          <a:spcPct val="100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previous     </a:t>
                      </a:r>
                    </a:p>
                  </a:txBody>
                  <a:tcPr marL="68580" marR="68580" marT="0" marB="0"/>
                </a:tc>
                <a:tc>
                  <a:txBody>
                    <a:bodyPr/>
                    <a:lstStyle/>
                    <a:p>
                      <a:pPr marL="0" marR="0" algn="ctr">
                        <a:lnSpc>
                          <a:spcPct val="100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0.093236</a:t>
                      </a:r>
                    </a:p>
                  </a:txBody>
                  <a:tcPr marL="68580" marR="68580" marT="0" marB="0"/>
                </a:tc>
                <a:extLst>
                  <a:ext uri="{0D108BD9-81ED-4DB2-BD59-A6C34878D82A}">
                    <a16:rowId xmlns:a16="http://schemas.microsoft.com/office/drawing/2014/main" val="551460937"/>
                  </a:ext>
                </a:extLst>
              </a:tr>
              <a:tr h="469101">
                <a:tc>
                  <a:txBody>
                    <a:bodyPr/>
                    <a:lstStyle/>
                    <a:p>
                      <a:pPr marL="0" marR="0" algn="ctr">
                        <a:lnSpc>
                          <a:spcPct val="100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balance      </a:t>
                      </a:r>
                    </a:p>
                  </a:txBody>
                  <a:tcPr marL="68580" marR="68580" marT="0" marB="0"/>
                </a:tc>
                <a:tc>
                  <a:txBody>
                    <a:bodyPr/>
                    <a:lstStyle/>
                    <a:p>
                      <a:pPr marL="0" marR="0" algn="ctr">
                        <a:lnSpc>
                          <a:spcPct val="100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0.052838</a:t>
                      </a:r>
                    </a:p>
                  </a:txBody>
                  <a:tcPr marL="68580" marR="68580" marT="0" marB="0"/>
                </a:tc>
                <a:extLst>
                  <a:ext uri="{0D108BD9-81ED-4DB2-BD59-A6C34878D82A}">
                    <a16:rowId xmlns:a16="http://schemas.microsoft.com/office/drawing/2014/main" val="2906035073"/>
                  </a:ext>
                </a:extLst>
              </a:tr>
              <a:tr h="470710">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education    </a:t>
                      </a:r>
                    </a:p>
                  </a:txBody>
                  <a:tcPr marL="68580" marR="68580" marT="0" marB="0"/>
                </a:tc>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0.051341</a:t>
                      </a:r>
                    </a:p>
                  </a:txBody>
                  <a:tcPr marL="68580" marR="68580" marT="0" marB="0"/>
                </a:tc>
                <a:extLst>
                  <a:ext uri="{0D108BD9-81ED-4DB2-BD59-A6C34878D82A}">
                    <a16:rowId xmlns:a16="http://schemas.microsoft.com/office/drawing/2014/main" val="3896986092"/>
                  </a:ext>
                </a:extLst>
              </a:tr>
              <a:tr h="469101">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marital      </a:t>
                      </a:r>
                    </a:p>
                  </a:txBody>
                  <a:tcPr marL="68580" marR="68580" marT="0" marB="0"/>
                </a:tc>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0.045588</a:t>
                      </a:r>
                    </a:p>
                  </a:txBody>
                  <a:tcPr marL="68580" marR="68580" marT="0" marB="0"/>
                </a:tc>
                <a:extLst>
                  <a:ext uri="{0D108BD9-81ED-4DB2-BD59-A6C34878D82A}">
                    <a16:rowId xmlns:a16="http://schemas.microsoft.com/office/drawing/2014/main" val="1748259096"/>
                  </a:ext>
                </a:extLst>
              </a:tr>
              <a:tr h="469101">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job          </a:t>
                      </a:r>
                    </a:p>
                  </a:txBody>
                  <a:tcPr marL="68580" marR="68580" marT="0" marB="0"/>
                </a:tc>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0.040438</a:t>
                      </a:r>
                    </a:p>
                  </a:txBody>
                  <a:tcPr marL="68580" marR="68580" marT="0" marB="0"/>
                </a:tc>
                <a:extLst>
                  <a:ext uri="{0D108BD9-81ED-4DB2-BD59-A6C34878D82A}">
                    <a16:rowId xmlns:a16="http://schemas.microsoft.com/office/drawing/2014/main" val="3525814865"/>
                  </a:ext>
                </a:extLst>
              </a:tr>
              <a:tr h="469101">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age          </a:t>
                      </a:r>
                    </a:p>
                  </a:txBody>
                  <a:tcPr marL="68580" marR="68580" marT="0" marB="0"/>
                </a:tc>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0.025155</a:t>
                      </a:r>
                    </a:p>
                  </a:txBody>
                  <a:tcPr marL="68580" marR="68580" marT="0" marB="0"/>
                </a:tc>
                <a:extLst>
                  <a:ext uri="{0D108BD9-81ED-4DB2-BD59-A6C34878D82A}">
                    <a16:rowId xmlns:a16="http://schemas.microsoft.com/office/drawing/2014/main" val="828095776"/>
                  </a:ext>
                </a:extLst>
              </a:tr>
              <a:tr h="469101">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default     </a:t>
                      </a:r>
                    </a:p>
                  </a:txBody>
                  <a:tcPr marL="68580" marR="68580" marT="0" marB="0"/>
                </a:tc>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-0.022419</a:t>
                      </a:r>
                    </a:p>
                  </a:txBody>
                  <a:tcPr marL="68580" marR="68580" marT="0" marB="0"/>
                </a:tc>
                <a:extLst>
                  <a:ext uri="{0D108BD9-81ED-4DB2-BD59-A6C34878D82A}">
                    <a16:rowId xmlns:a16="http://schemas.microsoft.com/office/drawing/2014/main" val="3710079702"/>
                  </a:ext>
                </a:extLst>
              </a:tr>
              <a:tr h="469101">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loan        </a:t>
                      </a:r>
                    </a:p>
                  </a:txBody>
                  <a:tcPr marL="68580" marR="68580" marT="0" marB="0"/>
                </a:tc>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-0.068185</a:t>
                      </a:r>
                    </a:p>
                  </a:txBody>
                  <a:tcPr marL="68580" marR="68580" marT="0" marB="0"/>
                </a:tc>
                <a:extLst>
                  <a:ext uri="{0D108BD9-81ED-4DB2-BD59-A6C34878D82A}">
                    <a16:rowId xmlns:a16="http://schemas.microsoft.com/office/drawing/2014/main" val="1091939267"/>
                  </a:ext>
                </a:extLst>
              </a:tr>
              <a:tr h="429065">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campaign    </a:t>
                      </a:r>
                    </a:p>
                  </a:txBody>
                  <a:tcPr marL="68580" marR="68580" marT="0" marB="0"/>
                </a:tc>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-0.073172</a:t>
                      </a:r>
                    </a:p>
                  </a:txBody>
                  <a:tcPr marL="68580" marR="68580" marT="0" marB="0"/>
                </a:tc>
                <a:extLst>
                  <a:ext uri="{0D108BD9-81ED-4DB2-BD59-A6C34878D82A}">
                    <a16:rowId xmlns:a16="http://schemas.microsoft.com/office/drawing/2014/main" val="2686276835"/>
                  </a:ext>
                </a:extLst>
              </a:tr>
              <a:tr h="359348">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housing     </a:t>
                      </a:r>
                    </a:p>
                  </a:txBody>
                  <a:tcPr marL="68580" marR="68580" marT="0" marB="0"/>
                </a:tc>
                <a:tc>
                  <a:txBody>
                    <a:bodyPr/>
                    <a:lstStyle/>
                    <a:p>
                      <a:pPr marL="0" marR="0" algn="ctr">
                        <a:lnSpc>
                          <a:spcPct val="115000"/>
                        </a:lnSpc>
                        <a:spcAft>
                          <a:spcPts val="800"/>
                        </a:spcAft>
                        <a:buNone/>
                      </a:pPr>
                      <a:r>
                        <a:rPr lang="en-US" sz="2000" b="0" kern="100" dirty="0">
                          <a:effectLst/>
                          <a:latin typeface="Calibri" panose="020F0502020204030204" pitchFamily="34" charset="0"/>
                          <a:ea typeface="Calibri" panose="020F0502020204030204" pitchFamily="34" charset="0"/>
                          <a:cs typeface="Kartika" panose="02020503030404060203" pitchFamily="18" charset="0"/>
                        </a:rPr>
                        <a:t>-0.139173</a:t>
                      </a:r>
                    </a:p>
                  </a:txBody>
                  <a:tcPr marL="68580" marR="68580" marT="0" marB="0"/>
                </a:tc>
                <a:extLst>
                  <a:ext uri="{0D108BD9-81ED-4DB2-BD59-A6C34878D82A}">
                    <a16:rowId xmlns:a16="http://schemas.microsoft.com/office/drawing/2014/main" val="4186977042"/>
                  </a:ext>
                </a:extLst>
              </a:tr>
            </a:tbl>
          </a:graphicData>
        </a:graphic>
      </p:graphicFrame>
    </p:spTree>
    <p:extLst>
      <p:ext uri="{BB962C8B-B14F-4D97-AF65-F5344CB8AC3E}">
        <p14:creationId xmlns:p14="http://schemas.microsoft.com/office/powerpoint/2010/main" val="33263623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EF487-4BEF-9789-1F0B-DA4DAD08EBDB}"/>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DATA  ANALYSIS TECHNIQUES</a:t>
            </a:r>
          </a:p>
        </p:txBody>
      </p:sp>
      <p:sp>
        <p:nvSpPr>
          <p:cNvPr id="3" name="Content Placeholder 2">
            <a:extLst>
              <a:ext uri="{FF2B5EF4-FFF2-40B4-BE49-F238E27FC236}">
                <a16:creationId xmlns:a16="http://schemas.microsoft.com/office/drawing/2014/main" id="{045DD39E-A394-F300-77E6-2D60E7D26C4E}"/>
              </a:ext>
            </a:extLst>
          </p:cNvPr>
          <p:cNvSpPr>
            <a:spLocks noGrp="1"/>
          </p:cNvSpPr>
          <p:nvPr>
            <p:ph idx="1"/>
          </p:nvPr>
        </p:nvSpPr>
        <p:spPr>
          <a:xfrm>
            <a:off x="838200" y="1494503"/>
            <a:ext cx="10515600" cy="5112774"/>
          </a:xfrm>
        </p:spPr>
        <p:txBody>
          <a:bodyPr>
            <a:noAutofit/>
          </a:bodyPr>
          <a:lstStyle/>
          <a:p>
            <a:r>
              <a:rPr lang="en-IN" sz="2400" b="1" u="sng" dirty="0">
                <a:latin typeface="Times New Roman" panose="02020603050405020304" pitchFamily="18" charset="0"/>
                <a:cs typeface="Times New Roman" panose="02020603050405020304" pitchFamily="18" charset="0"/>
              </a:rPr>
              <a:t>Techniques Used</a:t>
            </a:r>
          </a:p>
          <a:p>
            <a:pPr>
              <a:buFont typeface="+mj-lt"/>
              <a:buAutoNum type="arabicPeriod"/>
            </a:pPr>
            <a:r>
              <a:rPr lang="en-IN" sz="2400" b="1" dirty="0">
                <a:latin typeface="Times New Roman" panose="02020603050405020304" pitchFamily="18" charset="0"/>
                <a:cs typeface="Times New Roman" panose="02020603050405020304" pitchFamily="18" charset="0"/>
              </a:rPr>
              <a:t>Descriptive Statistics</a:t>
            </a:r>
            <a:r>
              <a:rPr lang="en-IN" sz="2400" dirty="0">
                <a:latin typeface="Times New Roman" panose="02020603050405020304" pitchFamily="18" charset="0"/>
                <a:cs typeface="Times New Roman" panose="02020603050405020304" pitchFamily="18" charset="0"/>
              </a:rPr>
              <a:t>: Summary Statistics and Frequency Counts</a:t>
            </a:r>
          </a:p>
          <a:p>
            <a:pPr>
              <a:buFont typeface="+mj-lt"/>
              <a:buAutoNum type="arabicPeriod"/>
            </a:pPr>
            <a:r>
              <a:rPr lang="en-IN" sz="2400" b="1" dirty="0">
                <a:latin typeface="Times New Roman" panose="02020603050405020304" pitchFamily="18" charset="0"/>
                <a:cs typeface="Times New Roman" panose="02020603050405020304" pitchFamily="18" charset="0"/>
              </a:rPr>
              <a:t>Data Visualization</a:t>
            </a:r>
            <a:r>
              <a:rPr lang="en-IN" sz="2400" dirty="0">
                <a:latin typeface="Times New Roman" panose="02020603050405020304" pitchFamily="18" charset="0"/>
                <a:cs typeface="Times New Roman" panose="02020603050405020304" pitchFamily="18" charset="0"/>
              </a:rPr>
              <a:t>: Histograms, Boxplots and Scatterplots.</a:t>
            </a:r>
          </a:p>
          <a:p>
            <a:pPr marL="0" indent="0">
              <a:buNone/>
            </a:pPr>
            <a:endParaRPr lang="en-IN" sz="2400" dirty="0">
              <a:latin typeface="Times New Roman" panose="02020603050405020304" pitchFamily="18" charset="0"/>
              <a:cs typeface="Times New Roman" panose="02020603050405020304" pitchFamily="18" charset="0"/>
            </a:endParaRPr>
          </a:p>
          <a:p>
            <a:r>
              <a:rPr lang="en-US" sz="2400" b="1" u="sng" dirty="0">
                <a:latin typeface="Times New Roman" panose="02020603050405020304" pitchFamily="18" charset="0"/>
                <a:cs typeface="Times New Roman" panose="02020603050405020304" pitchFamily="18" charset="0"/>
              </a:rPr>
              <a:t>Modelling</a:t>
            </a:r>
          </a:p>
          <a:p>
            <a:pPr marL="0" indent="0">
              <a:buNone/>
            </a:pPr>
            <a:r>
              <a:rPr lang="en-US" sz="2400" b="1" dirty="0">
                <a:latin typeface="Times New Roman" panose="02020603050405020304" pitchFamily="18" charset="0"/>
                <a:cs typeface="Times New Roman" panose="02020603050405020304" pitchFamily="18" charset="0"/>
              </a:rPr>
              <a:t>Classification Models</a:t>
            </a:r>
            <a:r>
              <a:rPr lang="en-US" sz="2400" dirty="0">
                <a:latin typeface="Times New Roman" panose="02020603050405020304" pitchFamily="18" charset="0"/>
                <a:cs typeface="Times New Roman" panose="02020603050405020304" pitchFamily="18" charset="0"/>
              </a:rPr>
              <a:t>:</a:t>
            </a:r>
          </a:p>
          <a:p>
            <a:pPr marL="742950" lvl="1" indent="-285750">
              <a:buFont typeface="+mj-lt"/>
              <a:buAutoNum type="arabicPeriod"/>
            </a:pPr>
            <a:r>
              <a:rPr lang="en-US" b="1" dirty="0">
                <a:latin typeface="Times New Roman" panose="02020603050405020304" pitchFamily="18" charset="0"/>
                <a:cs typeface="Times New Roman" panose="02020603050405020304" pitchFamily="18" charset="0"/>
              </a:rPr>
              <a:t>Model Choice</a:t>
            </a:r>
            <a:r>
              <a:rPr lang="en-US" dirty="0">
                <a:latin typeface="Times New Roman" panose="02020603050405020304" pitchFamily="18" charset="0"/>
                <a:cs typeface="Times New Roman" panose="02020603050405020304" pitchFamily="18" charset="0"/>
              </a:rPr>
              <a:t>: Implemented models include Logistic Regression, Decision Trees, Random Forest, KNN,SVM, Naïve Bayes and Ensemble model Classifiers.</a:t>
            </a:r>
          </a:p>
          <a:p>
            <a:pPr marL="742950" lvl="1" indent="-285750">
              <a:buFont typeface="+mj-lt"/>
              <a:buAutoNum type="arabicPeriod"/>
            </a:pPr>
            <a:r>
              <a:rPr lang="en-US" b="1" dirty="0">
                <a:latin typeface="Times New Roman" panose="02020603050405020304" pitchFamily="18" charset="0"/>
                <a:cs typeface="Times New Roman" panose="02020603050405020304" pitchFamily="18" charset="0"/>
              </a:rPr>
              <a:t>Training and Testing</a:t>
            </a:r>
            <a:r>
              <a:rPr lang="en-US" dirty="0">
                <a:latin typeface="Times New Roman" panose="02020603050405020304" pitchFamily="18" charset="0"/>
                <a:cs typeface="Times New Roman" panose="02020603050405020304" pitchFamily="18" charset="0"/>
              </a:rPr>
              <a:t>: Data split into training and test sets for model validation.</a:t>
            </a:r>
            <a:endParaRPr lang="en-IN" sz="24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F657016-2E91-2693-D067-9A51238C569C}"/>
              </a:ext>
            </a:extLst>
          </p:cNvPr>
          <p:cNvPicPr>
            <a:picLocks noChangeAspect="1"/>
          </p:cNvPicPr>
          <p:nvPr/>
        </p:nvPicPr>
        <p:blipFill>
          <a:blip r:embed="rId2"/>
          <a:stretch>
            <a:fillRect/>
          </a:stretch>
        </p:blipFill>
        <p:spPr>
          <a:xfrm>
            <a:off x="10999305" y="5291192"/>
            <a:ext cx="1109568" cy="1566808"/>
          </a:xfrm>
          <a:prstGeom prst="rect">
            <a:avLst/>
          </a:prstGeom>
        </p:spPr>
      </p:pic>
    </p:spTree>
    <p:extLst>
      <p:ext uri="{BB962C8B-B14F-4D97-AF65-F5344CB8AC3E}">
        <p14:creationId xmlns:p14="http://schemas.microsoft.com/office/powerpoint/2010/main" val="94676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06D6D-EEBD-5DC2-BBF8-1F6B231C64F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84A110C-462A-AE91-A50D-4ED271DF5487}"/>
              </a:ext>
            </a:extLst>
          </p:cNvPr>
          <p:cNvSpPr>
            <a:spLocks noGrp="1"/>
          </p:cNvSpPr>
          <p:nvPr>
            <p:ph idx="1"/>
          </p:nvPr>
        </p:nvSpPr>
        <p:spPr/>
        <p:txBody>
          <a:bodyPr/>
          <a:lstStyle/>
          <a:p>
            <a:r>
              <a:rPr lang="en-IN" sz="2800" dirty="0">
                <a:latin typeface="Times New Roman" panose="02020603050405020304" pitchFamily="18" charset="0"/>
                <a:cs typeface="Times New Roman" panose="02020603050405020304" pitchFamily="18" charset="0"/>
              </a:rPr>
              <a:t>By looking at all the models that are created the best scores are obtained by the models are Decision Tree, Random Forest, KNN, Naïve Bayes, Gradient Boosting and </a:t>
            </a:r>
            <a:r>
              <a:rPr lang="en-IN" sz="2800" dirty="0" err="1">
                <a:latin typeface="Times New Roman" panose="02020603050405020304" pitchFamily="18" charset="0"/>
                <a:cs typeface="Times New Roman" panose="02020603050405020304" pitchFamily="18" charset="0"/>
              </a:rPr>
              <a:t>XGBClassifier</a:t>
            </a:r>
            <a:r>
              <a:rPr lang="en-IN" sz="2800" dirty="0">
                <a:latin typeface="Times New Roman" panose="02020603050405020304" pitchFamily="18" charset="0"/>
                <a:cs typeface="Times New Roman" panose="02020603050405020304" pitchFamily="18" charset="0"/>
              </a:rPr>
              <a:t>. The model we selected among these is Random Forest Classifier. </a:t>
            </a:r>
          </a:p>
          <a:p>
            <a:endParaRPr lang="en-US" dirty="0"/>
          </a:p>
        </p:txBody>
      </p:sp>
    </p:spTree>
    <p:extLst>
      <p:ext uri="{BB962C8B-B14F-4D97-AF65-F5344CB8AC3E}">
        <p14:creationId xmlns:p14="http://schemas.microsoft.com/office/powerpoint/2010/main" val="35054699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492C3-0BEC-9932-9618-F2837519CED1}"/>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INSIGHTS AND RECOMMENDATION</a:t>
            </a:r>
            <a:endParaRPr lang="en-US" dirty="0"/>
          </a:p>
        </p:txBody>
      </p:sp>
      <p:sp>
        <p:nvSpPr>
          <p:cNvPr id="3" name="Content Placeholder 2">
            <a:extLst>
              <a:ext uri="{FF2B5EF4-FFF2-40B4-BE49-F238E27FC236}">
                <a16:creationId xmlns:a16="http://schemas.microsoft.com/office/drawing/2014/main" id="{60EED574-5F54-707D-E384-485FC95ADA61}"/>
              </a:ext>
            </a:extLst>
          </p:cNvPr>
          <p:cNvSpPr>
            <a:spLocks noGrp="1"/>
          </p:cNvSpPr>
          <p:nvPr>
            <p:ph idx="1"/>
          </p:nvPr>
        </p:nvSpPr>
        <p:spPr/>
        <p:txBody>
          <a:bodyPr/>
          <a:lstStyle/>
          <a:p>
            <a:r>
              <a:rPr lang="en-US" b="1" u="sng" dirty="0">
                <a:latin typeface="Times New Roman" panose="02020603050405020304" pitchFamily="18" charset="0"/>
                <a:cs typeface="Times New Roman" panose="02020603050405020304" pitchFamily="18" charset="0"/>
              </a:rPr>
              <a:t>Key Findings</a:t>
            </a:r>
          </a:p>
          <a:p>
            <a:endParaRPr lang="en-US" dirty="0"/>
          </a:p>
        </p:txBody>
      </p:sp>
    </p:spTree>
    <p:extLst>
      <p:ext uri="{BB962C8B-B14F-4D97-AF65-F5344CB8AC3E}">
        <p14:creationId xmlns:p14="http://schemas.microsoft.com/office/powerpoint/2010/main" val="16122548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0EE27-89C3-1221-6833-4F070B2BFC26}"/>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SOLUTION IMPLEMENTATION</a:t>
            </a:r>
            <a:endParaRPr lang="en-US" dirty="0"/>
          </a:p>
        </p:txBody>
      </p:sp>
      <p:sp>
        <p:nvSpPr>
          <p:cNvPr id="3" name="Content Placeholder 2">
            <a:extLst>
              <a:ext uri="{FF2B5EF4-FFF2-40B4-BE49-F238E27FC236}">
                <a16:creationId xmlns:a16="http://schemas.microsoft.com/office/drawing/2014/main" id="{8B0E59BA-6C34-A20D-782A-E960CEA3C99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80470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E8EA7-2A41-5037-BDEE-B5D8A27BB4AD}"/>
              </a:ext>
            </a:extLst>
          </p:cNvPr>
          <p:cNvSpPr>
            <a:spLocks noGrp="1"/>
          </p:cNvSpPr>
          <p:nvPr>
            <p:ph type="title"/>
          </p:nvPr>
        </p:nvSpPr>
        <p:spPr/>
        <p:txBody>
          <a:bodyPr/>
          <a:lstStyle/>
          <a:p>
            <a:r>
              <a:rPr lang="en-US" b="1" u="sng" dirty="0">
                <a:latin typeface="Times New Roman" panose="02020603050405020304" pitchFamily="18" charset="0"/>
                <a:cs typeface="Times New Roman" panose="02020603050405020304" pitchFamily="18" charset="0"/>
              </a:rPr>
              <a:t>Impact</a:t>
            </a:r>
            <a:r>
              <a:rPr lang="en-US" b="1" dirty="0">
                <a:latin typeface="Times New Roman" panose="02020603050405020304" pitchFamily="18" charset="0"/>
                <a:cs typeface="Times New Roman" panose="02020603050405020304" pitchFamily="18" charset="0"/>
              </a:rPr>
              <a:t>:</a:t>
            </a:r>
            <a:br>
              <a:rPr lang="en-US" b="1"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9333BBC2-DF31-B3C5-CD54-9BEF8141491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421052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9B474F1-6FEC-6AB1-2516-EB0592B225CD}"/>
              </a:ext>
            </a:extLst>
          </p:cNvPr>
          <p:cNvGraphicFramePr>
            <a:graphicFrameLocks noGrp="1"/>
          </p:cNvGraphicFramePr>
          <p:nvPr>
            <p:ph idx="1"/>
            <p:extLst>
              <p:ext uri="{D42A27DB-BD31-4B8C-83A1-F6EECF244321}">
                <p14:modId xmlns:p14="http://schemas.microsoft.com/office/powerpoint/2010/main" val="3294415259"/>
              </p:ext>
            </p:extLst>
          </p:nvPr>
        </p:nvGraphicFramePr>
        <p:xfrm>
          <a:off x="0" y="1"/>
          <a:ext cx="12192000" cy="5370077"/>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588565373"/>
                    </a:ext>
                  </a:extLst>
                </a:gridCol>
                <a:gridCol w="4064000">
                  <a:extLst>
                    <a:ext uri="{9D8B030D-6E8A-4147-A177-3AD203B41FA5}">
                      <a16:colId xmlns:a16="http://schemas.microsoft.com/office/drawing/2014/main" val="1846026621"/>
                    </a:ext>
                  </a:extLst>
                </a:gridCol>
                <a:gridCol w="4064000">
                  <a:extLst>
                    <a:ext uri="{9D8B030D-6E8A-4147-A177-3AD203B41FA5}">
                      <a16:colId xmlns:a16="http://schemas.microsoft.com/office/drawing/2014/main" val="3474831539"/>
                    </a:ext>
                  </a:extLst>
                </a:gridCol>
              </a:tblGrid>
              <a:tr h="1086083">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b="1" dirty="0">
                          <a:effectLst/>
                        </a:rPr>
                        <a:t>Model</a:t>
                      </a:r>
                    </a:p>
                    <a:p>
                      <a:pPr algn="ctr" fontAlgn="ctr"/>
                      <a:endParaRPr lang="en-US" b="1" dirty="0">
                        <a:effectLst/>
                      </a:endParaRPr>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b="1" dirty="0">
                          <a:effectLst/>
                        </a:rPr>
                        <a:t>Model Score</a:t>
                      </a:r>
                    </a:p>
                    <a:p>
                      <a:pPr algn="ctr" fontAlgn="ctr"/>
                      <a:endParaRPr lang="en-US" b="1" dirty="0">
                        <a:effectLst/>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1" dirty="0">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effectLst/>
                        </a:rPr>
                        <a:t>After hyperparameter Tuning</a:t>
                      </a:r>
                    </a:p>
                    <a:p>
                      <a:pPr algn="ctr"/>
                      <a:endParaRPr lang="en-US" dirty="0"/>
                    </a:p>
                  </a:txBody>
                  <a:tcPr/>
                </a:tc>
                <a:extLst>
                  <a:ext uri="{0D108BD9-81ED-4DB2-BD59-A6C34878D82A}">
                    <a16:rowId xmlns:a16="http://schemas.microsoft.com/office/drawing/2014/main" val="1990916936"/>
                  </a:ext>
                </a:extLst>
              </a:tr>
              <a:tr h="440467">
                <a:tc>
                  <a:txBody>
                    <a:bodyPr/>
                    <a:lstStyle/>
                    <a:p>
                      <a:pPr algn="ctr" fontAlgn="ctr"/>
                      <a:r>
                        <a:rPr lang="en-US" dirty="0">
                          <a:effectLst/>
                        </a:rPr>
                        <a:t>Logistic Regression</a:t>
                      </a:r>
                    </a:p>
                  </a:txBody>
                  <a:tcPr anchor="ctr"/>
                </a:tc>
                <a:tc>
                  <a:txBody>
                    <a:bodyPr/>
                    <a:lstStyle/>
                    <a:p>
                      <a:pPr algn="ctr" fontAlgn="ctr"/>
                      <a:r>
                        <a:rPr lang="en-US" dirty="0">
                          <a:effectLst/>
                        </a:rPr>
                        <a:t>0.891798</a:t>
                      </a:r>
                    </a:p>
                  </a:txBody>
                  <a:tcPr anchor="ctr"/>
                </a:tc>
                <a:tc>
                  <a:txBody>
                    <a:bodyPr/>
                    <a:lstStyle/>
                    <a:p>
                      <a:pPr algn="ctr" fontAlgn="ctr"/>
                      <a:r>
                        <a:rPr lang="en-US" dirty="0">
                          <a:effectLst/>
                        </a:rPr>
                        <a:t>0.892332</a:t>
                      </a:r>
                    </a:p>
                  </a:txBody>
                  <a:tcPr anchor="ctr"/>
                </a:tc>
                <a:extLst>
                  <a:ext uri="{0D108BD9-81ED-4DB2-BD59-A6C34878D82A}">
                    <a16:rowId xmlns:a16="http://schemas.microsoft.com/office/drawing/2014/main" val="3365444653"/>
                  </a:ext>
                </a:extLst>
              </a:tr>
              <a:tr h="440467">
                <a:tc>
                  <a:txBody>
                    <a:bodyPr/>
                    <a:lstStyle/>
                    <a:p>
                      <a:pPr algn="ctr" fontAlgn="ctr"/>
                      <a:r>
                        <a:rPr lang="en-US" dirty="0">
                          <a:effectLst/>
                        </a:rPr>
                        <a:t>DecisionTreeClassifier</a:t>
                      </a:r>
                    </a:p>
                  </a:txBody>
                  <a:tcPr anchor="ctr"/>
                </a:tc>
                <a:tc>
                  <a:txBody>
                    <a:bodyPr/>
                    <a:lstStyle/>
                    <a:p>
                      <a:pPr algn="ctr" fontAlgn="ctr"/>
                      <a:r>
                        <a:rPr lang="en-US" dirty="0">
                          <a:effectLst/>
                        </a:rPr>
                        <a:t>0.825407</a:t>
                      </a:r>
                    </a:p>
                  </a:txBody>
                  <a:tcPr anchor="ctr"/>
                </a:tc>
                <a:tc>
                  <a:txBody>
                    <a:bodyPr/>
                    <a:lstStyle/>
                    <a:p>
                      <a:pPr algn="ctr" fontAlgn="ctr"/>
                      <a:r>
                        <a:rPr lang="en-US" dirty="0">
                          <a:effectLst/>
                        </a:rPr>
                        <a:t>0.893134</a:t>
                      </a:r>
                    </a:p>
                  </a:txBody>
                  <a:tcPr anchor="ctr"/>
                </a:tc>
                <a:extLst>
                  <a:ext uri="{0D108BD9-81ED-4DB2-BD59-A6C34878D82A}">
                    <a16:rowId xmlns:a16="http://schemas.microsoft.com/office/drawing/2014/main" val="2816102367"/>
                  </a:ext>
                </a:extLst>
              </a:tr>
              <a:tr h="440467">
                <a:tc>
                  <a:txBody>
                    <a:bodyPr/>
                    <a:lstStyle/>
                    <a:p>
                      <a:pPr algn="ctr" fontAlgn="ctr"/>
                      <a:r>
                        <a:rPr lang="en-US" dirty="0">
                          <a:effectLst/>
                        </a:rPr>
                        <a:t>RandomForestClassifier</a:t>
                      </a:r>
                    </a:p>
                  </a:txBody>
                  <a:tcPr anchor="ctr"/>
                </a:tc>
                <a:tc>
                  <a:txBody>
                    <a:bodyPr/>
                    <a:lstStyle/>
                    <a:p>
                      <a:pPr algn="ctr" fontAlgn="ctr"/>
                      <a:r>
                        <a:rPr lang="en-US" dirty="0">
                          <a:effectLst/>
                        </a:rPr>
                        <a:t>0.887791</a:t>
                      </a:r>
                    </a:p>
                  </a:txBody>
                  <a:tcPr anchor="ctr"/>
                </a:tc>
                <a:tc>
                  <a:txBody>
                    <a:bodyPr/>
                    <a:lstStyle/>
                    <a:p>
                      <a:pPr algn="ctr" fontAlgn="ctr"/>
                      <a:r>
                        <a:rPr lang="en-US">
                          <a:effectLst/>
                        </a:rPr>
                        <a:t>0.895004</a:t>
                      </a:r>
                    </a:p>
                  </a:txBody>
                  <a:tcPr anchor="ctr"/>
                </a:tc>
                <a:extLst>
                  <a:ext uri="{0D108BD9-81ED-4DB2-BD59-A6C34878D82A}">
                    <a16:rowId xmlns:a16="http://schemas.microsoft.com/office/drawing/2014/main" val="2833142317"/>
                  </a:ext>
                </a:extLst>
              </a:tr>
              <a:tr h="440467">
                <a:tc>
                  <a:txBody>
                    <a:bodyPr/>
                    <a:lstStyle/>
                    <a:p>
                      <a:pPr algn="ctr" fontAlgn="ctr"/>
                      <a:r>
                        <a:rPr lang="en-US" dirty="0">
                          <a:effectLst/>
                        </a:rPr>
                        <a:t>KNeighborsClassifier</a:t>
                      </a:r>
                    </a:p>
                  </a:txBody>
                  <a:tcPr anchor="ctr"/>
                </a:tc>
                <a:tc>
                  <a:txBody>
                    <a:bodyPr/>
                    <a:lstStyle/>
                    <a:p>
                      <a:pPr algn="ctr" fontAlgn="ctr"/>
                      <a:r>
                        <a:rPr lang="en-US" dirty="0">
                          <a:effectLst/>
                        </a:rPr>
                        <a:t>0.889661</a:t>
                      </a:r>
                    </a:p>
                  </a:txBody>
                  <a:tcPr anchor="ctr"/>
                </a:tc>
                <a:tc>
                  <a:txBody>
                    <a:bodyPr/>
                    <a:lstStyle/>
                    <a:p>
                      <a:pPr algn="ctr" fontAlgn="ctr"/>
                      <a:r>
                        <a:rPr lang="en-US" dirty="0">
                          <a:effectLst/>
                        </a:rPr>
                        <a:t>0.891264</a:t>
                      </a:r>
                    </a:p>
                  </a:txBody>
                  <a:tcPr anchor="ctr"/>
                </a:tc>
                <a:extLst>
                  <a:ext uri="{0D108BD9-81ED-4DB2-BD59-A6C34878D82A}">
                    <a16:rowId xmlns:a16="http://schemas.microsoft.com/office/drawing/2014/main" val="2056542327"/>
                  </a:ext>
                </a:extLst>
              </a:tr>
              <a:tr h="440467">
                <a:tc>
                  <a:txBody>
                    <a:bodyPr/>
                    <a:lstStyle/>
                    <a:p>
                      <a:pPr algn="ctr" fontAlgn="ctr"/>
                      <a:r>
                        <a:rPr lang="en-US" dirty="0">
                          <a:effectLst/>
                        </a:rPr>
                        <a:t>GaussianNB</a:t>
                      </a:r>
                    </a:p>
                  </a:txBody>
                  <a:tcPr anchor="ctr"/>
                </a:tc>
                <a:tc>
                  <a:txBody>
                    <a:bodyPr/>
                    <a:lstStyle/>
                    <a:p>
                      <a:pPr algn="ctr" fontAlgn="ctr"/>
                      <a:r>
                        <a:rPr lang="en-US" dirty="0">
                          <a:effectLst/>
                        </a:rPr>
                        <a:t>0.852792</a:t>
                      </a:r>
                    </a:p>
                  </a:txBody>
                  <a:tcPr anchor="ctr"/>
                </a:tc>
                <a:tc>
                  <a:txBody>
                    <a:bodyPr/>
                    <a:lstStyle/>
                    <a:p>
                      <a:pPr algn="ctr" fontAlgn="ctr"/>
                      <a:r>
                        <a:rPr lang="en-US">
                          <a:effectLst/>
                        </a:rPr>
                        <a:t>0.891264</a:t>
                      </a:r>
                    </a:p>
                  </a:txBody>
                  <a:tcPr anchor="ctr"/>
                </a:tc>
                <a:extLst>
                  <a:ext uri="{0D108BD9-81ED-4DB2-BD59-A6C34878D82A}">
                    <a16:rowId xmlns:a16="http://schemas.microsoft.com/office/drawing/2014/main" val="2179466712"/>
                  </a:ext>
                </a:extLst>
              </a:tr>
              <a:tr h="440467">
                <a:tc>
                  <a:txBody>
                    <a:bodyPr/>
                    <a:lstStyle/>
                    <a:p>
                      <a:pPr algn="ctr" fontAlgn="ctr"/>
                      <a:r>
                        <a:rPr lang="en-US" dirty="0">
                          <a:effectLst/>
                        </a:rPr>
                        <a:t>AdaBoostClassifier</a:t>
                      </a:r>
                    </a:p>
                  </a:txBody>
                  <a:tcPr anchor="ctr"/>
                </a:tc>
                <a:tc>
                  <a:txBody>
                    <a:bodyPr/>
                    <a:lstStyle/>
                    <a:p>
                      <a:pPr algn="ctr" fontAlgn="ctr"/>
                      <a:r>
                        <a:rPr lang="en-US" dirty="0">
                          <a:effectLst/>
                        </a:rPr>
                        <a:t>0.894603</a:t>
                      </a:r>
                    </a:p>
                  </a:txBody>
                  <a:tcPr anchor="ctr"/>
                </a:tc>
                <a:tc>
                  <a:txBody>
                    <a:bodyPr/>
                    <a:lstStyle/>
                    <a:p>
                      <a:pPr algn="ctr" fontAlgn="ctr"/>
                      <a:r>
                        <a:rPr lang="en-US" dirty="0">
                          <a:effectLst/>
                        </a:rPr>
                        <a:t>0.895004</a:t>
                      </a:r>
                    </a:p>
                  </a:txBody>
                  <a:tcPr anchor="ctr"/>
                </a:tc>
                <a:extLst>
                  <a:ext uri="{0D108BD9-81ED-4DB2-BD59-A6C34878D82A}">
                    <a16:rowId xmlns:a16="http://schemas.microsoft.com/office/drawing/2014/main" val="3119277034"/>
                  </a:ext>
                </a:extLst>
              </a:tr>
              <a:tr h="440467">
                <a:tc>
                  <a:txBody>
                    <a:bodyPr/>
                    <a:lstStyle/>
                    <a:p>
                      <a:pPr algn="ctr" fontAlgn="ctr"/>
                      <a:r>
                        <a:rPr lang="en-US" dirty="0">
                          <a:effectLst/>
                        </a:rPr>
                        <a:t>GradientBoostingClassifier</a:t>
                      </a:r>
                    </a:p>
                  </a:txBody>
                  <a:tcPr anchor="ctr"/>
                </a:tc>
                <a:tc>
                  <a:txBody>
                    <a:bodyPr/>
                    <a:lstStyle/>
                    <a:p>
                      <a:pPr algn="ctr" fontAlgn="ctr"/>
                      <a:r>
                        <a:rPr lang="en-US" dirty="0">
                          <a:effectLst/>
                        </a:rPr>
                        <a:t>0.894203</a:t>
                      </a:r>
                    </a:p>
                  </a:txBody>
                  <a:tcPr anchor="ctr"/>
                </a:tc>
                <a:tc>
                  <a:txBody>
                    <a:bodyPr/>
                    <a:lstStyle/>
                    <a:p>
                      <a:pPr algn="ctr" fontAlgn="ctr"/>
                      <a:r>
                        <a:rPr lang="en-US">
                          <a:effectLst/>
                        </a:rPr>
                        <a:t>0.894603</a:t>
                      </a:r>
                    </a:p>
                  </a:txBody>
                  <a:tcPr anchor="ctr"/>
                </a:tc>
                <a:extLst>
                  <a:ext uri="{0D108BD9-81ED-4DB2-BD59-A6C34878D82A}">
                    <a16:rowId xmlns:a16="http://schemas.microsoft.com/office/drawing/2014/main" val="2945963140"/>
                  </a:ext>
                </a:extLst>
              </a:tr>
              <a:tr h="440467">
                <a:tc>
                  <a:txBody>
                    <a:bodyPr/>
                    <a:lstStyle/>
                    <a:p>
                      <a:pPr algn="ctr" fontAlgn="ctr"/>
                      <a:r>
                        <a:rPr lang="en-US" dirty="0">
                          <a:effectLst/>
                        </a:rPr>
                        <a:t>XGBClassifier</a:t>
                      </a:r>
                    </a:p>
                  </a:txBody>
                  <a:tcPr anchor="ctr"/>
                </a:tc>
                <a:tc>
                  <a:txBody>
                    <a:bodyPr/>
                    <a:lstStyle/>
                    <a:p>
                      <a:pPr algn="ctr" fontAlgn="ctr"/>
                      <a:r>
                        <a:rPr lang="en-US" dirty="0">
                          <a:effectLst/>
                        </a:rPr>
                        <a:t>0.890863</a:t>
                      </a:r>
                    </a:p>
                  </a:txBody>
                  <a:tcPr anchor="ctr"/>
                </a:tc>
                <a:tc>
                  <a:txBody>
                    <a:bodyPr/>
                    <a:lstStyle/>
                    <a:p>
                      <a:pPr algn="ctr" fontAlgn="ctr"/>
                      <a:r>
                        <a:rPr lang="en-US" dirty="0">
                          <a:effectLst/>
                        </a:rPr>
                        <a:t>0.894870</a:t>
                      </a:r>
                    </a:p>
                  </a:txBody>
                  <a:tcPr anchor="ctr"/>
                </a:tc>
                <a:extLst>
                  <a:ext uri="{0D108BD9-81ED-4DB2-BD59-A6C34878D82A}">
                    <a16:rowId xmlns:a16="http://schemas.microsoft.com/office/drawing/2014/main" val="2565016647"/>
                  </a:ext>
                </a:extLst>
              </a:tr>
              <a:tr h="760258">
                <a:tc>
                  <a:txBody>
                    <a:bodyPr/>
                    <a:lstStyle/>
                    <a:p>
                      <a:pPr algn="ctr" fontAlgn="ctr"/>
                      <a:r>
                        <a:rPr lang="en-US" dirty="0">
                          <a:effectLst/>
                        </a:rPr>
                        <a:t>Support Vector Mechine-SVC</a:t>
                      </a:r>
                    </a:p>
                  </a:txBody>
                  <a:tcPr anchor="ctr"/>
                </a:tc>
                <a:tc>
                  <a:txBody>
                    <a:bodyPr/>
                    <a:lstStyle/>
                    <a:p>
                      <a:pPr algn="ctr" fontAlgn="ctr"/>
                      <a:r>
                        <a:rPr lang="en-US" dirty="0">
                          <a:effectLst/>
                        </a:rPr>
                        <a:t>0.892733</a:t>
                      </a:r>
                    </a:p>
                  </a:txBody>
                  <a:tcPr anchor="ctr"/>
                </a:tc>
                <a:tc>
                  <a:txBody>
                    <a:bodyPr/>
                    <a:lstStyle/>
                    <a:p>
                      <a:pPr algn="ctr" fontAlgn="ctr"/>
                      <a:r>
                        <a:rPr lang="en-US" dirty="0">
                          <a:effectLst/>
                        </a:rPr>
                        <a:t>0.894203</a:t>
                      </a:r>
                    </a:p>
                  </a:txBody>
                  <a:tcPr anchor="ctr"/>
                </a:tc>
                <a:extLst>
                  <a:ext uri="{0D108BD9-81ED-4DB2-BD59-A6C34878D82A}">
                    <a16:rowId xmlns:a16="http://schemas.microsoft.com/office/drawing/2014/main" val="2074646612"/>
                  </a:ext>
                </a:extLst>
              </a:tr>
            </a:tbl>
          </a:graphicData>
        </a:graphic>
      </p:graphicFrame>
    </p:spTree>
    <p:extLst>
      <p:ext uri="{BB962C8B-B14F-4D97-AF65-F5344CB8AC3E}">
        <p14:creationId xmlns:p14="http://schemas.microsoft.com/office/powerpoint/2010/main" val="32623238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F2372-E11A-744A-2C0F-65362A268B37}"/>
              </a:ext>
            </a:extLst>
          </p:cNvPr>
          <p:cNvSpPr>
            <a:spLocks noGrp="1"/>
          </p:cNvSpPr>
          <p:nvPr>
            <p:ph type="title"/>
          </p:nvPr>
        </p:nvSpPr>
        <p:spPr/>
        <p:txBody>
          <a:bodyPr/>
          <a:lstStyle/>
          <a:p>
            <a:r>
              <a:rPr lang="en-US" b="1" i="0" dirty="0">
                <a:solidFill>
                  <a:srgbClr val="242424"/>
                </a:solidFill>
                <a:effectLst/>
                <a:latin typeface="sohne"/>
              </a:rPr>
              <a:t>Evaluation: Holding the Mirror</a:t>
            </a:r>
            <a:br>
              <a:rPr lang="en-US" b="1" i="0" dirty="0">
                <a:solidFill>
                  <a:srgbClr val="242424"/>
                </a:solidFill>
                <a:effectLst/>
                <a:latin typeface="sohne"/>
              </a:rPr>
            </a:br>
            <a:endParaRPr lang="en-US" dirty="0"/>
          </a:p>
        </p:txBody>
      </p:sp>
      <p:sp>
        <p:nvSpPr>
          <p:cNvPr id="3" name="Content Placeholder 2">
            <a:extLst>
              <a:ext uri="{FF2B5EF4-FFF2-40B4-BE49-F238E27FC236}">
                <a16:creationId xmlns:a16="http://schemas.microsoft.com/office/drawing/2014/main" id="{E4595FF2-3931-ADCD-A0A1-C61F2A710A23}"/>
              </a:ext>
            </a:extLst>
          </p:cNvPr>
          <p:cNvSpPr>
            <a:spLocks noGrp="1"/>
          </p:cNvSpPr>
          <p:nvPr>
            <p:ph idx="1"/>
          </p:nvPr>
        </p:nvSpPr>
        <p:spPr/>
        <p:txBody>
          <a:bodyPr/>
          <a:lstStyle/>
          <a:p>
            <a:pPr algn="l">
              <a:lnSpc>
                <a:spcPts val="2400"/>
              </a:lnSpc>
              <a:buNone/>
            </a:pPr>
            <a:r>
              <a:rPr lang="en-US" b="0" i="0" dirty="0">
                <a:solidFill>
                  <a:srgbClr val="242424"/>
                </a:solidFill>
                <a:effectLst/>
                <a:latin typeface="source-serif-pro"/>
              </a:rPr>
              <a:t>Models, like humans, aren’t perfect. Our star performer, the Support Vector Machine, shone in predicting clients who wouldn’t subscribe. However, it faced challenges in identifying potential subscribers. This dichotomy underscores the intricate nature of real-world data and the challenges it poses.</a:t>
            </a:r>
          </a:p>
          <a:p>
            <a:pPr algn="l">
              <a:lnSpc>
                <a:spcPts val="2400"/>
              </a:lnSpc>
            </a:pPr>
            <a:r>
              <a:rPr lang="en-US" b="0" i="0" dirty="0">
                <a:solidFill>
                  <a:srgbClr val="242424"/>
                </a:solidFill>
                <a:effectLst/>
                <a:latin typeface="source-serif-pro"/>
              </a:rPr>
              <a:t>In practical terms, this means the bank might miss out on some potential subscribers but will be confident about those predicted not to subscribe. Depending on the bank’s goals (e.g., maximizing the number of subscribers or minimizing false positives), this model might be suitable or might need further enhancement.</a:t>
            </a:r>
          </a:p>
          <a:p>
            <a:endParaRPr lang="en-US" dirty="0"/>
          </a:p>
        </p:txBody>
      </p:sp>
    </p:spTree>
    <p:extLst>
      <p:ext uri="{BB962C8B-B14F-4D97-AF65-F5344CB8AC3E}">
        <p14:creationId xmlns:p14="http://schemas.microsoft.com/office/powerpoint/2010/main" val="22724021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9577-E803-4A19-9FFD-0D37D6AC291C}"/>
              </a:ext>
            </a:extLst>
          </p:cNvPr>
          <p:cNvSpPr>
            <a:spLocks noGrp="1"/>
          </p:cNvSpPr>
          <p:nvPr>
            <p:ph type="title"/>
          </p:nvPr>
        </p:nvSpPr>
        <p:spPr>
          <a:xfrm>
            <a:off x="838200" y="365126"/>
            <a:ext cx="10515600" cy="1018198"/>
          </a:xfrm>
        </p:spPr>
        <p:txBody>
          <a:bodyPr>
            <a:normAutofit fontScale="90000"/>
          </a:bodyPr>
          <a:lstStyle/>
          <a:p>
            <a:r>
              <a:rPr lang="en-US" sz="2800" b="1" i="1" dirty="0">
                <a:latin typeface="Times New Roman" panose="02020603050405020304" pitchFamily="18" charset="0"/>
                <a:cs typeface="Times New Roman" panose="02020603050405020304" pitchFamily="18" charset="0"/>
              </a:rPr>
              <a:t>Conclusion &amp; Key Learnings</a:t>
            </a:r>
            <a:br>
              <a:rPr lang="en-US" b="1" dirty="0"/>
            </a:br>
            <a:endParaRPr lang="en-US" dirty="0"/>
          </a:p>
        </p:txBody>
      </p:sp>
      <p:sp>
        <p:nvSpPr>
          <p:cNvPr id="3" name="Content Placeholder 2">
            <a:extLst>
              <a:ext uri="{FF2B5EF4-FFF2-40B4-BE49-F238E27FC236}">
                <a16:creationId xmlns:a16="http://schemas.microsoft.com/office/drawing/2014/main" id="{7F409D0A-5619-1997-74D9-F19D88B41BEC}"/>
              </a:ext>
            </a:extLst>
          </p:cNvPr>
          <p:cNvSpPr>
            <a:spLocks noGrp="1"/>
          </p:cNvSpPr>
          <p:nvPr>
            <p:ph idx="1"/>
          </p:nvPr>
        </p:nvSpPr>
        <p:spPr>
          <a:xfrm>
            <a:off x="422031" y="1289538"/>
            <a:ext cx="10931769" cy="4887425"/>
          </a:xfrm>
        </p:spPr>
        <p:txBody>
          <a:bodyPr>
            <a:normAutofit/>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This project highlighted how banks can improve marketing strategies  by:</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Targeting prime-grade clients more effectively</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Identifying favorable market conditions to boost term deposit subscriptions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We achieved this using data science and machine learning in Python, applying:</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Tools like data frames, arrays, for loops, and more</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Techniques from the Python for Data Science course</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Our analysis and predictions demonstrated the power and practicality of Python in real-world data science applications</a:t>
            </a:r>
          </a:p>
          <a:p>
            <a:endParaRPr lang="en-US" dirty="0"/>
          </a:p>
        </p:txBody>
      </p:sp>
    </p:spTree>
    <p:extLst>
      <p:ext uri="{BB962C8B-B14F-4D97-AF65-F5344CB8AC3E}">
        <p14:creationId xmlns:p14="http://schemas.microsoft.com/office/powerpoint/2010/main" val="3402332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7F777-1416-96FB-E910-1BB6F45F5705}"/>
              </a:ext>
            </a:extLst>
          </p:cNvPr>
          <p:cNvSpPr>
            <a:spLocks noGrp="1"/>
          </p:cNvSpPr>
          <p:nvPr>
            <p:ph type="title"/>
          </p:nvPr>
        </p:nvSpPr>
        <p:spPr>
          <a:xfrm>
            <a:off x="187037" y="311727"/>
            <a:ext cx="11166763" cy="831273"/>
          </a:xfrm>
        </p:spPr>
        <p:txBody>
          <a:bodyPr>
            <a:normAutofit/>
          </a:bodyPr>
          <a:lstStyle/>
          <a:p>
            <a:r>
              <a:rPr lang="en-US" sz="2400" b="1" i="1" dirty="0">
                <a:effectLst/>
                <a:latin typeface="Calibri" panose="020F0502020204030204" pitchFamily="34" charset="0"/>
                <a:ea typeface="Calibri" panose="020F0502020204030204" pitchFamily="34" charset="0"/>
                <a:cs typeface="Kartika" panose="02020503030404060203" pitchFamily="18" charset="0"/>
              </a:rPr>
              <a:t> </a:t>
            </a:r>
            <a:r>
              <a:rPr lang="en-US" sz="2400" b="1" i="1" dirty="0">
                <a:effectLst/>
                <a:latin typeface="Times New Roman" panose="02020603050405020304" pitchFamily="18" charset="0"/>
                <a:ea typeface="Calibri" panose="020F0502020204030204" pitchFamily="34" charset="0"/>
                <a:cs typeface="Times New Roman" panose="02020603050405020304" pitchFamily="18" charset="0"/>
              </a:rPr>
              <a:t>Introduction to Marketing</a:t>
            </a:r>
            <a:r>
              <a:rPr lang="en-US" sz="2400" b="1" dirty="0">
                <a:latin typeface="Times New Roman" panose="02020603050405020304" pitchFamily="18" charset="0"/>
                <a:cs typeface="Times New Roman" panose="02020603050405020304" pitchFamily="18" charset="0"/>
              </a:rPr>
              <a:t> </a:t>
            </a:r>
          </a:p>
        </p:txBody>
      </p:sp>
      <p:sp>
        <p:nvSpPr>
          <p:cNvPr id="3" name="Content Placeholder 2">
            <a:extLst>
              <a:ext uri="{FF2B5EF4-FFF2-40B4-BE49-F238E27FC236}">
                <a16:creationId xmlns:a16="http://schemas.microsoft.com/office/drawing/2014/main" id="{C186C0CF-7D60-AE2C-2BFF-968CB7CC23FD}"/>
              </a:ext>
            </a:extLst>
          </p:cNvPr>
          <p:cNvSpPr>
            <a:spLocks noGrp="1"/>
          </p:cNvSpPr>
          <p:nvPr>
            <p:ph idx="1"/>
          </p:nvPr>
        </p:nvSpPr>
        <p:spPr>
          <a:xfrm>
            <a:off x="187037" y="1143000"/>
            <a:ext cx="10958944" cy="5330536"/>
          </a:xfrm>
        </p:spPr>
        <p:txBody>
          <a:bodyPr>
            <a:normAutofit/>
          </a:bodyPr>
          <a:lstStyle/>
          <a:p>
            <a:pPr marR="0" lvl="0">
              <a:lnSpc>
                <a:spcPct val="115000"/>
              </a:lnSpc>
              <a:spcAft>
                <a:spcPts val="800"/>
              </a:spcAft>
              <a:buSzPts val="1000"/>
              <a:buFont typeface="Wingdings" panose="05000000000000000000" pitchFamily="2" charset="2"/>
              <a:buChar char="§"/>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Marketing is the process of creating value for customers.</a:t>
            </a:r>
          </a:p>
          <a:p>
            <a:pPr marR="0" lvl="0">
              <a:lnSpc>
                <a:spcPct val="100000"/>
              </a:lnSpc>
              <a:spcAft>
                <a:spcPts val="800"/>
              </a:spcAft>
              <a:buSzPts val="1000"/>
              <a:buFont typeface="Wingdings" panose="05000000000000000000" pitchFamily="2" charset="2"/>
              <a:buChar char="§"/>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It focuses on building strong customer relationships.</a:t>
            </a:r>
          </a:p>
          <a:p>
            <a:pPr marR="0" lvl="0">
              <a:lnSpc>
                <a:spcPct val="100000"/>
              </a:lnSpc>
              <a:spcAft>
                <a:spcPts val="800"/>
              </a:spcAft>
              <a:buSzPts val="1000"/>
              <a:buFont typeface="Wingdings" panose="05000000000000000000" pitchFamily="2" charset="2"/>
              <a:buChar char="§"/>
              <a:tabLst>
                <a:tab pos="457200" algn="l"/>
              </a:tabLs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goal is to capture value in return, such as loyalty, engagement, and sales</a:t>
            </a:r>
          </a:p>
          <a:p>
            <a:pPr marL="0" marR="0" lvl="0" indent="0">
              <a:lnSpc>
                <a:spcPct val="115000"/>
              </a:lnSpc>
              <a:spcAft>
                <a:spcPts val="800"/>
              </a:spcAft>
              <a:buSzPts val="1000"/>
              <a:buNone/>
              <a:tabLst>
                <a:tab pos="457200" algn="l"/>
              </a:tabLst>
            </a:pPr>
            <a:r>
              <a:rPr lang="en-US" sz="2400" b="1" i="1" kern="100" dirty="0">
                <a:effectLst/>
                <a:latin typeface="Times New Roman" panose="02020603050405020304" pitchFamily="18" charset="0"/>
                <a:ea typeface="Calibri" panose="020F0502020204030204" pitchFamily="34" charset="0"/>
                <a:cs typeface="Times New Roman" panose="02020603050405020304" pitchFamily="18" charset="0"/>
              </a:rPr>
              <a:t>Term Deposit</a:t>
            </a:r>
            <a:endParaRPr lang="en-US" sz="2400" b="1" i="1" kern="100" dirty="0">
              <a:latin typeface="Times New Roman" panose="02020603050405020304" pitchFamily="18" charset="0"/>
              <a:ea typeface="Calibri" panose="020F0502020204030204" pitchFamily="34" charset="0"/>
              <a:cs typeface="Times New Roman" panose="02020603050405020304" pitchFamily="18" charset="0"/>
            </a:endParaRPr>
          </a:p>
          <a:p>
            <a:pPr marR="0" lvl="0">
              <a:lnSpc>
                <a:spcPct val="115000"/>
              </a:lnSpc>
              <a:spcAft>
                <a:spcPts val="800"/>
              </a:spcAft>
              <a:buSzPts val="1000"/>
              <a:buFont typeface="Wingdings" panose="05000000000000000000" pitchFamily="2" charset="2"/>
              <a:buChar char="§"/>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A fixed-sum deposit kept for a set maturity period</a:t>
            </a:r>
          </a:p>
          <a:p>
            <a:pPr marR="0" lvl="0">
              <a:lnSpc>
                <a:spcPct val="115000"/>
              </a:lnSpc>
              <a:spcAft>
                <a:spcPts val="800"/>
              </a:spcAft>
              <a:buSzPts val="1000"/>
              <a:buFont typeface="Wingdings" panose="05000000000000000000" pitchFamily="2" charset="2"/>
              <a:buChar char="§"/>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Higher interest rates but no early withdrawal</a:t>
            </a:r>
            <a:endParaRPr lang="en-US" sz="2400" kern="100" dirty="0">
              <a:latin typeface="Times New Roman" panose="02020603050405020304" pitchFamily="18" charset="0"/>
              <a:ea typeface="Calibri" panose="020F0502020204030204" pitchFamily="34" charset="0"/>
              <a:cs typeface="Times New Roman" panose="02020603050405020304" pitchFamily="18" charset="0"/>
            </a:endParaRPr>
          </a:p>
          <a:p>
            <a:pPr marR="0" lvl="0">
              <a:lnSpc>
                <a:spcPct val="115000"/>
              </a:lnSpc>
              <a:spcAft>
                <a:spcPts val="800"/>
              </a:spcAft>
              <a:buSzPts val="1000"/>
              <a:buFont typeface="Wingdings" panose="05000000000000000000" pitchFamily="2" charset="2"/>
              <a:buChar char="§"/>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Marketing helps identify customers likely to invest in </a:t>
            </a:r>
          </a:p>
          <a:p>
            <a:pPr marL="0" marR="0" lvl="0" indent="0">
              <a:lnSpc>
                <a:spcPct val="115000"/>
              </a:lnSpc>
              <a:spcAft>
                <a:spcPts val="800"/>
              </a:spcAft>
              <a:buSzPts val="1000"/>
              <a:buNone/>
              <a:tabLst>
                <a:tab pos="457200" algn="l"/>
              </a:tabLst>
            </a:pPr>
            <a:r>
              <a:rPr lang="en-US" sz="2400" kern="100" dirty="0">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such product</a:t>
            </a:r>
          </a:p>
          <a:p>
            <a:pPr marL="342900" marR="0" lvl="0" indent="-342900">
              <a:lnSpc>
                <a:spcPct val="115000"/>
              </a:lnSpc>
              <a:spcAft>
                <a:spcPts val="800"/>
              </a:spcAft>
              <a:buSzPts val="1000"/>
              <a:buFont typeface="Symbol" panose="05050102010706020507" pitchFamily="18" charset="2"/>
              <a:buChar char=""/>
              <a:tabLst>
                <a:tab pos="457200" algn="l"/>
              </a:tabLst>
            </a:pPr>
            <a:endParaRPr lang="en-US" dirty="0"/>
          </a:p>
        </p:txBody>
      </p:sp>
      <p:pic>
        <p:nvPicPr>
          <p:cNvPr id="4100" name="Picture 4" descr="A bank icon with &quot;Term Deposit&quot; signage, Customer funnel with segmentation icons, Calendar icon to indicate maturity period">
            <a:extLst>
              <a:ext uri="{FF2B5EF4-FFF2-40B4-BE49-F238E27FC236}">
                <a16:creationId xmlns:a16="http://schemas.microsoft.com/office/drawing/2014/main" id="{84CC1F45-301C-71EC-0E17-4EF91855AB9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36" b="17614"/>
          <a:stretch/>
        </p:blipFill>
        <p:spPr bwMode="auto">
          <a:xfrm>
            <a:off x="7273636" y="3034145"/>
            <a:ext cx="4918364" cy="30133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438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412E5D-923D-93EA-8EC6-1EB0080F93D1}"/>
              </a:ext>
            </a:extLst>
          </p:cNvPr>
          <p:cNvSpPr>
            <a:spLocks noGrp="1"/>
          </p:cNvSpPr>
          <p:nvPr>
            <p:ph idx="1"/>
          </p:nvPr>
        </p:nvSpPr>
        <p:spPr>
          <a:xfrm>
            <a:off x="259773" y="238991"/>
            <a:ext cx="11094027" cy="5937972"/>
          </a:xfrm>
        </p:spPr>
        <p:txBody>
          <a:bodyPr>
            <a:normAutofit lnSpcReduction="10000"/>
          </a:bodyPr>
          <a:lstStyle/>
          <a:p>
            <a:pPr marL="0" marR="0" lvl="0" indent="0">
              <a:lnSpc>
                <a:spcPct val="115000"/>
              </a:lnSpc>
              <a:spcAft>
                <a:spcPts val="800"/>
              </a:spcAft>
              <a:buSzPts val="1000"/>
              <a:buNone/>
              <a:tabLst>
                <a:tab pos="457200" algn="l"/>
              </a:tabLst>
            </a:pPr>
            <a:r>
              <a:rPr lang="en-US" sz="2400" b="1" i="1" kern="100" dirty="0">
                <a:effectLst/>
                <a:latin typeface="Times New Roman" panose="02020603050405020304" pitchFamily="18" charset="0"/>
                <a:ea typeface="Calibri" panose="020F0502020204030204" pitchFamily="34" charset="0"/>
                <a:cs typeface="Times New Roman" panose="02020603050405020304" pitchFamily="18" charset="0"/>
              </a:rPr>
              <a:t>Challenges in Traditional Marketing</a:t>
            </a:r>
            <a:endParaRPr lang="en-US" sz="24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R="0" lvl="1">
              <a:lnSpc>
                <a:spcPct val="150000"/>
              </a:lnSpc>
              <a:spcAft>
                <a:spcPts val="800"/>
              </a:spcAft>
              <a:buSzPts val="1000"/>
              <a:buFont typeface="Wingdings" panose="05000000000000000000" pitchFamily="2" charset="2"/>
              <a:buChar char="§"/>
              <a:tabLst>
                <a:tab pos="914400" algn="l"/>
              </a:tabLst>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Low response rates</a:t>
            </a:r>
          </a:p>
          <a:p>
            <a:pPr marR="0" lvl="1">
              <a:lnSpc>
                <a:spcPct val="150000"/>
              </a:lnSpc>
              <a:spcAft>
                <a:spcPts val="800"/>
              </a:spcAft>
              <a:buSzPts val="1000"/>
              <a:buFont typeface="Wingdings" panose="05000000000000000000" pitchFamily="2" charset="2"/>
              <a:buChar char="§"/>
              <a:tabLst>
                <a:tab pos="914400" algn="l"/>
              </a:tabLst>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High cost of outreach</a:t>
            </a:r>
          </a:p>
          <a:p>
            <a:pPr marR="0" lvl="1">
              <a:lnSpc>
                <a:spcPct val="150000"/>
              </a:lnSpc>
              <a:spcAft>
                <a:spcPts val="800"/>
              </a:spcAft>
              <a:buSzPts val="1000"/>
              <a:buFont typeface="Wingdings" panose="05000000000000000000" pitchFamily="2" charset="2"/>
              <a:buChar char="§"/>
              <a:tabLst>
                <a:tab pos="914400" algn="l"/>
              </a:tabLst>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Difficulty identifying the right customers</a:t>
            </a:r>
          </a:p>
          <a:p>
            <a:pPr marL="0" marR="0" lvl="0" indent="0">
              <a:lnSpc>
                <a:spcPct val="150000"/>
              </a:lnSpc>
              <a:spcAft>
                <a:spcPts val="800"/>
              </a:spcAft>
              <a:buSzPts val="1000"/>
              <a:buNone/>
              <a:tabLst>
                <a:tab pos="457200" algn="l"/>
              </a:tabLst>
            </a:pPr>
            <a:r>
              <a:rPr lang="en-US" sz="2400" b="1" i="1" kern="100" dirty="0">
                <a:effectLst/>
                <a:latin typeface="Times New Roman" panose="02020603050405020304" pitchFamily="18" charset="0"/>
                <a:ea typeface="Calibri" panose="020F0502020204030204" pitchFamily="34" charset="0"/>
                <a:cs typeface="Times New Roman" panose="02020603050405020304" pitchFamily="18" charset="0"/>
              </a:rPr>
              <a:t>Role of Data-Driven Marketing</a:t>
            </a:r>
            <a:b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b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 Machine learning enables targeted marketing, helping banks in a way ,</a:t>
            </a:r>
          </a:p>
          <a:p>
            <a:pPr marR="0" lvl="1">
              <a:lnSpc>
                <a:spcPct val="150000"/>
              </a:lnSpc>
              <a:spcAft>
                <a:spcPts val="800"/>
              </a:spcAft>
              <a:buSzPts val="1000"/>
              <a:buFont typeface="Wingdings" panose="05000000000000000000" pitchFamily="2" charset="2"/>
              <a:buChar char="§"/>
              <a:tabLst>
                <a:tab pos="914400" algn="l"/>
              </a:tabLst>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Predict customer behavior</a:t>
            </a:r>
          </a:p>
          <a:p>
            <a:pPr marR="0" lvl="1">
              <a:lnSpc>
                <a:spcPct val="150000"/>
              </a:lnSpc>
              <a:spcAft>
                <a:spcPts val="800"/>
              </a:spcAft>
              <a:buSzPts val="1000"/>
              <a:buFont typeface="Wingdings" panose="05000000000000000000" pitchFamily="2" charset="2"/>
              <a:buChar char="§"/>
              <a:tabLst>
                <a:tab pos="914400" algn="l"/>
              </a:tabLst>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Optimize resource allocation</a:t>
            </a:r>
          </a:p>
          <a:p>
            <a:pPr marR="0" lvl="1">
              <a:lnSpc>
                <a:spcPct val="150000"/>
              </a:lnSpc>
              <a:spcAft>
                <a:spcPts val="800"/>
              </a:spcAft>
              <a:buSzPts val="1000"/>
              <a:buFont typeface="Wingdings" panose="05000000000000000000" pitchFamily="2" charset="2"/>
              <a:buChar char="§"/>
              <a:tabLst>
                <a:tab pos="914400" algn="l"/>
              </a:tabLst>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Increase subscription rates</a:t>
            </a:r>
          </a:p>
          <a:p>
            <a:endParaRPr lang="en-US" dirty="0"/>
          </a:p>
        </p:txBody>
      </p:sp>
      <p:sp>
        <p:nvSpPr>
          <p:cNvPr id="7" name="Oval 6">
            <a:extLst>
              <a:ext uri="{FF2B5EF4-FFF2-40B4-BE49-F238E27FC236}">
                <a16:creationId xmlns:a16="http://schemas.microsoft.com/office/drawing/2014/main" id="{470C9549-EB5F-F1B4-334D-824C8A9CE3ED}"/>
              </a:ext>
            </a:extLst>
          </p:cNvPr>
          <p:cNvSpPr/>
          <p:nvPr/>
        </p:nvSpPr>
        <p:spPr>
          <a:xfrm>
            <a:off x="5673436" y="4956464"/>
            <a:ext cx="5891646" cy="9144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Instead of calling every customer, we now know who’s most likely to say yes</a:t>
            </a:r>
          </a:p>
        </p:txBody>
      </p:sp>
    </p:spTree>
    <p:extLst>
      <p:ext uri="{BB962C8B-B14F-4D97-AF65-F5344CB8AC3E}">
        <p14:creationId xmlns:p14="http://schemas.microsoft.com/office/powerpoint/2010/main" val="361903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9B276-E1CD-EAF6-C4DB-D4C9329D7F3F}"/>
              </a:ext>
            </a:extLst>
          </p:cNvPr>
          <p:cNvSpPr>
            <a:spLocks noGrp="1"/>
          </p:cNvSpPr>
          <p:nvPr>
            <p:ph type="title"/>
          </p:nvPr>
        </p:nvSpPr>
        <p:spPr>
          <a:xfrm>
            <a:off x="838200" y="365125"/>
            <a:ext cx="10515600" cy="798657"/>
          </a:xfrm>
        </p:spPr>
        <p:txBody>
          <a:bodyPr>
            <a:normAutofit/>
          </a:bodyPr>
          <a:lstStyle/>
          <a:p>
            <a:r>
              <a:rPr lang="en-US" sz="2800" b="1" i="1" dirty="0"/>
              <a:t>Dataset Overview</a:t>
            </a:r>
          </a:p>
        </p:txBody>
      </p:sp>
      <p:sp>
        <p:nvSpPr>
          <p:cNvPr id="3" name="Content Placeholder 2">
            <a:extLst>
              <a:ext uri="{FF2B5EF4-FFF2-40B4-BE49-F238E27FC236}">
                <a16:creationId xmlns:a16="http://schemas.microsoft.com/office/drawing/2014/main" id="{FBB2B20C-801D-926F-96E7-3AE55698C2F1}"/>
              </a:ext>
            </a:extLst>
          </p:cNvPr>
          <p:cNvSpPr>
            <a:spLocks noGrp="1"/>
          </p:cNvSpPr>
          <p:nvPr>
            <p:ph idx="1"/>
          </p:nvPr>
        </p:nvSpPr>
        <p:spPr>
          <a:xfrm>
            <a:off x="716973" y="1163781"/>
            <a:ext cx="10636827" cy="5590309"/>
          </a:xfrm>
        </p:spPr>
        <p:txBody>
          <a:bodyPr>
            <a:normAutofit fontScale="47500" lnSpcReduction="20000"/>
          </a:bodyPr>
          <a:lstStyle/>
          <a:p>
            <a:pPr marL="0" marR="0">
              <a:lnSpc>
                <a:spcPct val="170000"/>
              </a:lnSpc>
              <a:spcAft>
                <a:spcPts val="800"/>
              </a:spcAft>
              <a:buNone/>
            </a:pPr>
            <a:r>
              <a:rPr lang="en-US" sz="33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US" sz="3300" kern="100" dirty="0">
                <a:effectLst/>
                <a:latin typeface="Calibri" panose="020F0502020204030204" pitchFamily="34" charset="0"/>
                <a:ea typeface="Calibri" panose="020F0502020204030204" pitchFamily="34" charset="0"/>
                <a:cs typeface="Kartika" panose="02020503030404060203" pitchFamily="18" charset="0"/>
              </a:rPr>
              <a:t> </a:t>
            </a:r>
            <a:r>
              <a:rPr lang="en-US" sz="3300" b="1" kern="100" dirty="0">
                <a:effectLst/>
                <a:latin typeface="Calibri" panose="020F0502020204030204" pitchFamily="34" charset="0"/>
                <a:ea typeface="Calibri" panose="020F0502020204030204" pitchFamily="34" charset="0"/>
                <a:cs typeface="Kartika" panose="02020503030404060203" pitchFamily="18" charset="0"/>
              </a:rPr>
              <a:t>UCI Machine Learning Repository, Kaggle</a:t>
            </a:r>
            <a:br>
              <a:rPr lang="en-US" sz="3300" kern="100" dirty="0">
                <a:effectLst/>
                <a:latin typeface="Calibri" panose="020F0502020204030204" pitchFamily="34" charset="0"/>
                <a:ea typeface="Calibri" panose="020F0502020204030204" pitchFamily="34" charset="0"/>
                <a:cs typeface="Kartika" panose="02020503030404060203" pitchFamily="18" charset="0"/>
              </a:rPr>
            </a:br>
            <a:r>
              <a:rPr lang="en-US" sz="3300" i="1" kern="100" dirty="0">
                <a:effectLst/>
                <a:latin typeface="Calibri" panose="020F0502020204030204" pitchFamily="34" charset="0"/>
                <a:ea typeface="Calibri" panose="020F0502020204030204" pitchFamily="34" charset="0"/>
                <a:cs typeface="Kartika" panose="02020503030404060203" pitchFamily="18" charset="0"/>
              </a:rPr>
              <a:t>(Bank Marketing Dataset)</a:t>
            </a:r>
            <a:endParaRPr lang="en-US" sz="3300" kern="100" dirty="0">
              <a:effectLst/>
              <a:latin typeface="Calibri" panose="020F0502020204030204" pitchFamily="34" charset="0"/>
              <a:ea typeface="Calibri" panose="020F0502020204030204" pitchFamily="34" charset="0"/>
              <a:cs typeface="Kartika" panose="02020503030404060203" pitchFamily="18" charset="0"/>
            </a:endParaRPr>
          </a:p>
          <a:p>
            <a:pPr marL="0" marR="0">
              <a:lnSpc>
                <a:spcPct val="115000"/>
              </a:lnSpc>
              <a:spcAft>
                <a:spcPts val="800"/>
              </a:spcAft>
              <a:buNone/>
            </a:pPr>
            <a:r>
              <a:rPr lang="en-US" sz="3300" b="1"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US" sz="3300" b="1" kern="100" dirty="0">
                <a:effectLst/>
                <a:latin typeface="Calibri" panose="020F0502020204030204" pitchFamily="34" charset="0"/>
                <a:ea typeface="Calibri" panose="020F0502020204030204" pitchFamily="34" charset="0"/>
                <a:cs typeface="Kartika" panose="02020503030404060203" pitchFamily="18" charset="0"/>
              </a:rPr>
              <a:t> Dataset Size</a:t>
            </a:r>
            <a:endParaRPr lang="en-US" sz="3300" kern="100" dirty="0">
              <a:effectLst/>
              <a:latin typeface="Calibri" panose="020F0502020204030204" pitchFamily="34" charset="0"/>
              <a:ea typeface="Calibri" panose="020F0502020204030204" pitchFamily="34" charset="0"/>
              <a:cs typeface="Kartika" panose="02020503030404060203"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33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US" sz="3300" kern="100" dirty="0">
                <a:effectLst/>
                <a:latin typeface="Calibri" panose="020F0502020204030204" pitchFamily="34" charset="0"/>
                <a:ea typeface="Calibri" panose="020F0502020204030204" pitchFamily="34" charset="0"/>
                <a:cs typeface="Kartika" panose="02020503030404060203" pitchFamily="18" charset="0"/>
              </a:rPr>
              <a:t> 45,000 records (rows)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33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US" sz="3300" kern="100" dirty="0">
                <a:effectLst/>
                <a:latin typeface="Calibri" panose="020F0502020204030204" pitchFamily="34" charset="0"/>
                <a:ea typeface="Calibri" panose="020F0502020204030204" pitchFamily="34" charset="0"/>
                <a:cs typeface="Kartika" panose="02020503030404060203" pitchFamily="18" charset="0"/>
              </a:rPr>
              <a:t> </a:t>
            </a:r>
            <a:r>
              <a:rPr lang="en-US" sz="3300" kern="100" dirty="0">
                <a:latin typeface="Calibri" panose="020F0502020204030204" pitchFamily="34" charset="0"/>
                <a:ea typeface="Calibri" panose="020F0502020204030204" pitchFamily="34" charset="0"/>
                <a:cs typeface="Kartika" panose="02020503030404060203" pitchFamily="18" charset="0"/>
              </a:rPr>
              <a:t>17</a:t>
            </a:r>
            <a:r>
              <a:rPr lang="en-US" sz="3300" kern="100" dirty="0">
                <a:effectLst/>
                <a:latin typeface="Calibri" panose="020F0502020204030204" pitchFamily="34" charset="0"/>
                <a:ea typeface="Calibri" panose="020F0502020204030204" pitchFamily="34" charset="0"/>
                <a:cs typeface="Kartika" panose="02020503030404060203" pitchFamily="18" charset="0"/>
              </a:rPr>
              <a:t> features (columns)</a:t>
            </a:r>
          </a:p>
          <a:p>
            <a:pPr marL="0" marR="0">
              <a:lnSpc>
                <a:spcPct val="115000"/>
              </a:lnSpc>
              <a:spcAft>
                <a:spcPts val="800"/>
              </a:spcAft>
              <a:buNone/>
            </a:pPr>
            <a:r>
              <a:rPr lang="en-US" sz="3300" b="1"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US" sz="3300" b="1" kern="100" dirty="0">
                <a:effectLst/>
                <a:latin typeface="Calibri" panose="020F0502020204030204" pitchFamily="34" charset="0"/>
                <a:ea typeface="Calibri" panose="020F0502020204030204" pitchFamily="34" charset="0"/>
                <a:cs typeface="Kartika" panose="02020503030404060203" pitchFamily="18" charset="0"/>
              </a:rPr>
              <a:t> Feature Types</a:t>
            </a:r>
            <a:endParaRPr lang="en-US" sz="3300" kern="100" dirty="0">
              <a:effectLst/>
              <a:latin typeface="Calibri" panose="020F0502020204030204" pitchFamily="34" charset="0"/>
              <a:ea typeface="Calibri" panose="020F0502020204030204" pitchFamily="34" charset="0"/>
              <a:cs typeface="Kartika" panose="02020503030404060203"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3800" kern="100" dirty="0">
                <a:effectLst/>
                <a:latin typeface="Calibri" panose="020F0502020204030204" pitchFamily="34" charset="0"/>
                <a:ea typeface="Calibri" panose="020F0502020204030204" pitchFamily="34" charset="0"/>
                <a:cs typeface="Kartika" panose="02020503030404060203" pitchFamily="18" charset="0"/>
              </a:rPr>
              <a:t>Categorical: job, marital, education, default, housing, loan..</a:t>
            </a:r>
          </a:p>
          <a:p>
            <a:pPr marL="342900" marR="0" lvl="0" indent="-342900">
              <a:lnSpc>
                <a:spcPct val="115000"/>
              </a:lnSpc>
              <a:spcAft>
                <a:spcPts val="800"/>
              </a:spcAft>
              <a:buSzPts val="1000"/>
              <a:buFont typeface="Symbol" panose="05050102010706020507" pitchFamily="18" charset="2"/>
              <a:buChar char=""/>
              <a:tabLst>
                <a:tab pos="457200" algn="l"/>
              </a:tabLst>
            </a:pPr>
            <a:r>
              <a:rPr lang="en-US" sz="3800" kern="100" dirty="0">
                <a:effectLst/>
                <a:latin typeface="Calibri" panose="020F0502020204030204" pitchFamily="34" charset="0"/>
                <a:ea typeface="Calibri" panose="020F0502020204030204" pitchFamily="34" charset="0"/>
                <a:cs typeface="Kartika" panose="02020503030404060203" pitchFamily="18" charset="0"/>
              </a:rPr>
              <a:t>Numerical: age, balance, duration, campaign, pdays, previous</a:t>
            </a:r>
          </a:p>
          <a:p>
            <a:pPr marL="0" marR="0">
              <a:lnSpc>
                <a:spcPct val="115000"/>
              </a:lnSpc>
              <a:spcAft>
                <a:spcPts val="800"/>
              </a:spcAft>
              <a:buNone/>
            </a:pPr>
            <a:r>
              <a:rPr lang="en-US" sz="3300" b="1" kern="100" dirty="0">
                <a:effectLst/>
                <a:latin typeface="Calibri" panose="020F0502020204030204" pitchFamily="34" charset="0"/>
                <a:ea typeface="Calibri" panose="020F0502020204030204" pitchFamily="34" charset="0"/>
                <a:cs typeface="Kartika" panose="02020503030404060203" pitchFamily="18" charset="0"/>
              </a:rPr>
              <a:t>Target Variable</a:t>
            </a:r>
            <a:endParaRPr lang="en-US" sz="3300" kern="100" dirty="0">
              <a:effectLst/>
              <a:latin typeface="Calibri" panose="020F0502020204030204" pitchFamily="34" charset="0"/>
              <a:ea typeface="Calibri" panose="020F0502020204030204" pitchFamily="34" charset="0"/>
              <a:cs typeface="Kartika" panose="02020503030404060203"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3300" kern="100" dirty="0">
                <a:effectLst/>
                <a:latin typeface="Calibri" panose="020F0502020204030204" pitchFamily="34" charset="0"/>
                <a:ea typeface="Calibri" panose="020F0502020204030204" pitchFamily="34" charset="0"/>
                <a:cs typeface="Kartika" panose="02020503030404060203" pitchFamily="18" charset="0"/>
              </a:rPr>
              <a:t>y </a:t>
            </a:r>
            <a:r>
              <a:rPr lang="en-US" sz="3300" kern="100" dirty="0">
                <a:latin typeface="Calibri" panose="020F0502020204030204" pitchFamily="34" charset="0"/>
                <a:ea typeface="Calibri" panose="020F0502020204030204" pitchFamily="34" charset="0"/>
                <a:cs typeface="Kartika" panose="02020503030404060203" pitchFamily="18" charset="0"/>
              </a:rPr>
              <a:t>-&gt; </a:t>
            </a:r>
            <a:r>
              <a:rPr lang="en-US" sz="3300" kern="100" dirty="0">
                <a:effectLst/>
                <a:latin typeface="Calibri" panose="020F0502020204030204" pitchFamily="34" charset="0"/>
                <a:ea typeface="Calibri" panose="020F0502020204030204" pitchFamily="34" charset="0"/>
                <a:cs typeface="Kartika" panose="02020503030404060203" pitchFamily="18" charset="0"/>
              </a:rPr>
              <a:t>Did the client subscribe to a term deposit?</a:t>
            </a:r>
          </a:p>
          <a:p>
            <a:pPr marR="0" lvl="1">
              <a:lnSpc>
                <a:spcPct val="115000"/>
              </a:lnSpc>
              <a:spcAft>
                <a:spcPts val="800"/>
              </a:spcAft>
              <a:buSzPts val="1000"/>
              <a:buFont typeface="Wingdings" panose="05000000000000000000" pitchFamily="2" charset="2"/>
              <a:buChar char="§"/>
              <a:tabLst>
                <a:tab pos="914400" algn="l"/>
              </a:tabLst>
            </a:pPr>
            <a:r>
              <a:rPr lang="en-US" sz="3300" kern="100" dirty="0">
                <a:effectLst/>
                <a:latin typeface="Calibri" panose="020F0502020204030204" pitchFamily="34" charset="0"/>
                <a:ea typeface="Calibri" panose="020F0502020204030204" pitchFamily="34" charset="0"/>
                <a:cs typeface="Times New Roman" panose="02020603050405020304" pitchFamily="18" charset="0"/>
              </a:rPr>
              <a:t> Yes</a:t>
            </a:r>
          </a:p>
          <a:p>
            <a:pPr marR="0" lvl="1">
              <a:lnSpc>
                <a:spcPct val="115000"/>
              </a:lnSpc>
              <a:spcAft>
                <a:spcPts val="800"/>
              </a:spcAft>
              <a:buSzPts val="1000"/>
              <a:buFont typeface="Wingdings" panose="05000000000000000000" pitchFamily="2" charset="2"/>
              <a:buChar char="§"/>
              <a:tabLst>
                <a:tab pos="914400" algn="l"/>
              </a:tabLst>
            </a:pPr>
            <a:r>
              <a:rPr lang="en-US" sz="3300" kern="100" dirty="0">
                <a:effectLst/>
                <a:latin typeface="Calibri" panose="020F0502020204030204" pitchFamily="34" charset="0"/>
                <a:ea typeface="Calibri" panose="020F0502020204030204" pitchFamily="34" charset="0"/>
                <a:cs typeface="Times New Roman" panose="02020603050405020304" pitchFamily="18" charset="0"/>
              </a:rPr>
              <a:t> No</a:t>
            </a:r>
          </a:p>
          <a:p>
            <a:endParaRPr lang="en-US" dirty="0"/>
          </a:p>
        </p:txBody>
      </p:sp>
    </p:spTree>
    <p:extLst>
      <p:ext uri="{BB962C8B-B14F-4D97-AF65-F5344CB8AC3E}">
        <p14:creationId xmlns:p14="http://schemas.microsoft.com/office/powerpoint/2010/main" val="2208567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94668E-CDC7-3435-679F-69BD10B6D2D0}"/>
              </a:ext>
            </a:extLst>
          </p:cNvPr>
          <p:cNvSpPr>
            <a:spLocks noGrp="1"/>
          </p:cNvSpPr>
          <p:nvPr>
            <p:ph idx="1"/>
          </p:nvPr>
        </p:nvSpPr>
        <p:spPr>
          <a:xfrm>
            <a:off x="696191" y="270164"/>
            <a:ext cx="10657609" cy="5906799"/>
          </a:xfrm>
        </p:spPr>
        <p:txBody>
          <a:bodyPr/>
          <a:lstStyle/>
          <a:p>
            <a:pPr marL="0" indent="0">
              <a:buNone/>
            </a:pPr>
            <a:r>
              <a:rPr lang="en-US" b="1" i="1" dirty="0">
                <a:latin typeface="Times New Roman" panose="02020603050405020304" pitchFamily="18" charset="0"/>
                <a:cs typeface="Times New Roman" panose="02020603050405020304" pitchFamily="18" charset="0"/>
              </a:rPr>
              <a:t>Overview of steps</a:t>
            </a:r>
          </a:p>
          <a:p>
            <a:pPr marL="0" indent="0">
              <a:buNone/>
            </a:pPr>
            <a:endParaRPr lang="en-US" b="1" i="1" dirty="0">
              <a:latin typeface="Times New Roman" panose="02020603050405020304" pitchFamily="18" charset="0"/>
              <a:cs typeface="Times New Roman" panose="02020603050405020304" pitchFamily="18" charset="0"/>
            </a:endParaRPr>
          </a:p>
          <a:p>
            <a:pPr>
              <a:lnSpc>
                <a:spcPct val="150000"/>
              </a:lnSpc>
            </a:pPr>
            <a:r>
              <a:rPr lang="en-US" sz="2800" dirty="0">
                <a:latin typeface="Times New Roman" panose="02020603050405020304" pitchFamily="18" charset="0"/>
                <a:cs typeface="Times New Roman" panose="02020603050405020304" pitchFamily="18" charset="0"/>
              </a:rPr>
              <a:t>Dataset creation</a:t>
            </a:r>
          </a:p>
          <a:p>
            <a:pPr>
              <a:lnSpc>
                <a:spcPct val="150000"/>
              </a:lnSpc>
            </a:pPr>
            <a:r>
              <a:rPr lang="en-US" sz="2800" dirty="0">
                <a:latin typeface="Times New Roman" panose="02020603050405020304" pitchFamily="18" charset="0"/>
                <a:cs typeface="Times New Roman" panose="02020603050405020304" pitchFamily="18" charset="0"/>
              </a:rPr>
              <a:t>Data preprocessing</a:t>
            </a:r>
          </a:p>
          <a:p>
            <a:pPr>
              <a:lnSpc>
                <a:spcPct val="150000"/>
              </a:lnSpc>
            </a:pPr>
            <a:r>
              <a:rPr lang="en-US" sz="2800" dirty="0">
                <a:latin typeface="Times New Roman" panose="02020603050405020304" pitchFamily="18" charset="0"/>
                <a:cs typeface="Times New Roman" panose="02020603050405020304" pitchFamily="18" charset="0"/>
              </a:rPr>
              <a:t>Training the dataset</a:t>
            </a:r>
          </a:p>
          <a:p>
            <a:pPr>
              <a:lnSpc>
                <a:spcPct val="150000"/>
              </a:lnSpc>
            </a:pPr>
            <a:r>
              <a:rPr lang="en-US" sz="2800" dirty="0">
                <a:latin typeface="Times New Roman" panose="02020603050405020304" pitchFamily="18" charset="0"/>
                <a:cs typeface="Times New Roman" panose="02020603050405020304" pitchFamily="18" charset="0"/>
              </a:rPr>
              <a:t>Creating various supervised machine learning models</a:t>
            </a:r>
          </a:p>
          <a:p>
            <a:pPr>
              <a:lnSpc>
                <a:spcPct val="150000"/>
              </a:lnSpc>
            </a:pPr>
            <a:r>
              <a:rPr lang="en-US" sz="2800" dirty="0">
                <a:latin typeface="Times New Roman" panose="02020603050405020304" pitchFamily="18" charset="0"/>
                <a:cs typeface="Times New Roman" panose="02020603050405020304" pitchFamily="18" charset="0"/>
              </a:rPr>
              <a:t>Selecting machine learning model based on the best score</a:t>
            </a:r>
          </a:p>
          <a:p>
            <a:endParaRPr lang="en-US" dirty="0"/>
          </a:p>
        </p:txBody>
      </p:sp>
    </p:spTree>
    <p:extLst>
      <p:ext uri="{BB962C8B-B14F-4D97-AF65-F5344CB8AC3E}">
        <p14:creationId xmlns:p14="http://schemas.microsoft.com/office/powerpoint/2010/main" val="3362945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67E34-C4A5-2569-F8C6-2D8E2EAEAA35}"/>
              </a:ext>
            </a:extLst>
          </p:cNvPr>
          <p:cNvSpPr>
            <a:spLocks noGrp="1"/>
          </p:cNvSpPr>
          <p:nvPr>
            <p:ph type="title"/>
          </p:nvPr>
        </p:nvSpPr>
        <p:spPr/>
        <p:txBody>
          <a:bodyPr>
            <a:normAutofit/>
          </a:bodyPr>
          <a:lstStyle/>
          <a:p>
            <a:r>
              <a:rPr lang="en-US" sz="2800" b="1" i="1" dirty="0">
                <a:latin typeface="Times New Roman" panose="02020603050405020304" pitchFamily="18" charset="0"/>
                <a:cs typeface="Times New Roman" panose="02020603050405020304" pitchFamily="18" charset="0"/>
              </a:rPr>
              <a:t>Exploratory Data Analysis (EDA)</a:t>
            </a:r>
          </a:p>
        </p:txBody>
      </p:sp>
      <p:sp>
        <p:nvSpPr>
          <p:cNvPr id="3" name="Content Placeholder 2">
            <a:extLst>
              <a:ext uri="{FF2B5EF4-FFF2-40B4-BE49-F238E27FC236}">
                <a16:creationId xmlns:a16="http://schemas.microsoft.com/office/drawing/2014/main" id="{269FF2B1-4197-58D7-C7FC-557A4AF0FFA2}"/>
              </a:ext>
            </a:extLst>
          </p:cNvPr>
          <p:cNvSpPr>
            <a:spLocks noGrp="1"/>
          </p:cNvSpPr>
          <p:nvPr>
            <p:ph idx="1"/>
          </p:nvPr>
        </p:nvSpPr>
        <p:spPr/>
        <p:txBody>
          <a:bodyPr>
            <a:normAutofit/>
          </a:bodyPr>
          <a:lstStyle/>
          <a:p>
            <a:pPr marL="57150" marR="0" indent="-285750">
              <a:lnSpc>
                <a:spcPct val="115000"/>
              </a:lnSpc>
              <a:spcAft>
                <a:spcPts val="800"/>
              </a:spcAft>
              <a:buFont typeface="Wingdings" panose="05000000000000000000" pitchFamily="2" charset="2"/>
              <a:buChar char="Ø"/>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Univariate Analysis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Distribution plots for age, balance, duration</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Count plots for categorical variables: job, education, marital status, loan, etc.</a:t>
            </a:r>
          </a:p>
          <a:p>
            <a:pPr marL="57150" marR="0" indent="-285750">
              <a:lnSpc>
                <a:spcPct val="115000"/>
              </a:lnSpc>
              <a:spcAft>
                <a:spcPts val="800"/>
              </a:spcAft>
              <a:buFont typeface="Wingdings" panose="05000000000000000000" pitchFamily="2" charset="2"/>
              <a:buChar char="Ø"/>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Bivariate Analysis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Relationship between features and target (y)</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e.g., Subscription rate by job, education, housing loan, balance level</a:t>
            </a:r>
          </a:p>
          <a:p>
            <a:endParaRPr lang="en-US" dirty="0"/>
          </a:p>
        </p:txBody>
      </p:sp>
    </p:spTree>
    <p:extLst>
      <p:ext uri="{BB962C8B-B14F-4D97-AF65-F5344CB8AC3E}">
        <p14:creationId xmlns:p14="http://schemas.microsoft.com/office/powerpoint/2010/main" val="700937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6E487-97D5-4B7F-7C8C-B5A4FD6ED69F}"/>
              </a:ext>
            </a:extLst>
          </p:cNvPr>
          <p:cNvSpPr>
            <a:spLocks noGrp="1"/>
          </p:cNvSpPr>
          <p:nvPr>
            <p:ph type="title"/>
          </p:nvPr>
        </p:nvSpPr>
        <p:spPr/>
        <p:txBody>
          <a:bodyPr>
            <a:normAutofit/>
          </a:bodyPr>
          <a:lstStyle/>
          <a:p>
            <a:r>
              <a:rPr lang="en-US" sz="2800" b="1" i="1" dirty="0"/>
              <a:t>Based on customer Age</a:t>
            </a:r>
          </a:p>
        </p:txBody>
      </p:sp>
      <p:pic>
        <p:nvPicPr>
          <p:cNvPr id="5" name="Content Placeholder 4">
            <a:extLst>
              <a:ext uri="{FF2B5EF4-FFF2-40B4-BE49-F238E27FC236}">
                <a16:creationId xmlns:a16="http://schemas.microsoft.com/office/drawing/2014/main" id="{4375FCC1-7D53-EFAB-B9C2-9BBFC87992F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508" t="20548" r="51516" b="20450"/>
          <a:stretch/>
        </p:blipFill>
        <p:spPr>
          <a:xfrm>
            <a:off x="164121" y="1554590"/>
            <a:ext cx="4404986" cy="4572000"/>
          </a:xfrm>
        </p:spPr>
      </p:pic>
      <p:pic>
        <p:nvPicPr>
          <p:cNvPr id="7" name="Picture 6">
            <a:extLst>
              <a:ext uri="{FF2B5EF4-FFF2-40B4-BE49-F238E27FC236}">
                <a16:creationId xmlns:a16="http://schemas.microsoft.com/office/drawing/2014/main" id="{40754F5E-6E63-77E8-FA59-9C30E81F9CB5}"/>
              </a:ext>
            </a:extLst>
          </p:cNvPr>
          <p:cNvPicPr>
            <a:picLocks noChangeAspect="1"/>
          </p:cNvPicPr>
          <p:nvPr/>
        </p:nvPicPr>
        <p:blipFill>
          <a:blip r:embed="rId3">
            <a:extLst>
              <a:ext uri="{28A0092B-C50C-407E-A947-70E740481C1C}">
                <a14:useLocalDpi xmlns:a14="http://schemas.microsoft.com/office/drawing/2010/main" val="0"/>
              </a:ext>
            </a:extLst>
          </a:blip>
          <a:srcRect l="16635" t="21538" r="19423" b="9915"/>
          <a:stretch/>
        </p:blipFill>
        <p:spPr>
          <a:xfrm>
            <a:off x="4396154" y="1554590"/>
            <a:ext cx="7795846" cy="4700954"/>
          </a:xfrm>
          <a:prstGeom prst="rect">
            <a:avLst/>
          </a:prstGeom>
        </p:spPr>
      </p:pic>
    </p:spTree>
    <p:extLst>
      <p:ext uri="{BB962C8B-B14F-4D97-AF65-F5344CB8AC3E}">
        <p14:creationId xmlns:p14="http://schemas.microsoft.com/office/powerpoint/2010/main" val="35335234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1516</TotalTime>
  <Words>1468</Words>
  <Application>Microsoft Office PowerPoint</Application>
  <PresentationFormat>Widescreen</PresentationFormat>
  <Paragraphs>184</Paragraphs>
  <Slides>38</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38</vt:i4>
      </vt:variant>
    </vt:vector>
  </HeadingPairs>
  <TitlesOfParts>
    <vt:vector size="49" baseType="lpstr">
      <vt:lpstr>Arial</vt:lpstr>
      <vt:lpstr>Calibri</vt:lpstr>
      <vt:lpstr>Calibri Light</vt:lpstr>
      <vt:lpstr>Courier New</vt:lpstr>
      <vt:lpstr>Segoe UI Emoji</vt:lpstr>
      <vt:lpstr>sohne</vt:lpstr>
      <vt:lpstr>source-serif-pro</vt:lpstr>
      <vt:lpstr>Symbol</vt:lpstr>
      <vt:lpstr>Times New Roman</vt:lpstr>
      <vt:lpstr>Wingdings</vt:lpstr>
      <vt:lpstr>Office Theme</vt:lpstr>
      <vt:lpstr>PowerPoint Presentation</vt:lpstr>
      <vt:lpstr>Plan of talk</vt:lpstr>
      <vt:lpstr>     OBJECTIVE</vt:lpstr>
      <vt:lpstr> Introduction to Marketing </vt:lpstr>
      <vt:lpstr>PowerPoint Presentation</vt:lpstr>
      <vt:lpstr>Dataset Overview</vt:lpstr>
      <vt:lpstr>PowerPoint Presentation</vt:lpstr>
      <vt:lpstr>Exploratory Data Analysis (EDA)</vt:lpstr>
      <vt:lpstr>Based on customer Age</vt:lpstr>
      <vt:lpstr>PowerPoint Presentation</vt:lpstr>
      <vt:lpstr>Based on job </vt:lpstr>
      <vt:lpstr>Marital Status</vt:lpstr>
      <vt:lpstr>Contact type</vt:lpstr>
      <vt:lpstr>Number Of Contact</vt:lpstr>
      <vt:lpstr>Personal Loan as Feature</vt:lpstr>
      <vt:lpstr>PowerPoint Presentation</vt:lpstr>
      <vt:lpstr>Housing Loan as Feature</vt:lpstr>
      <vt:lpstr>PowerPoint Presentation</vt:lpstr>
      <vt:lpstr>Education </vt:lpstr>
      <vt:lpstr>PowerPoint Presentation</vt:lpstr>
      <vt:lpstr>DATA PREPROCESSING</vt:lpstr>
      <vt:lpstr>Data Understanding: Peeking into the Data </vt:lpstr>
      <vt:lpstr>METHODOLOGY</vt:lpstr>
      <vt:lpstr>Business Understanding: Why Predict? </vt:lpstr>
      <vt:lpstr>PowerPoint Presentation</vt:lpstr>
      <vt:lpstr>PowerPoint Presentation</vt:lpstr>
      <vt:lpstr> Data Preparation: Crafting Quality Data </vt:lpstr>
      <vt:lpstr>. Modeling: The Prediction Engine </vt:lpstr>
      <vt:lpstr>CHOOSING A DATASET</vt:lpstr>
      <vt:lpstr>PowerPoint Presentation</vt:lpstr>
      <vt:lpstr>DATA  ANALYSIS TECHNIQUES</vt:lpstr>
      <vt:lpstr>PowerPoint Presentation</vt:lpstr>
      <vt:lpstr>INSIGHTS AND RECOMMENDATION</vt:lpstr>
      <vt:lpstr>SOLUTION IMPLEMENTATION</vt:lpstr>
      <vt:lpstr>Impact: </vt:lpstr>
      <vt:lpstr>PowerPoint Presentation</vt:lpstr>
      <vt:lpstr>Evaluation: Holding the Mirror </vt:lpstr>
      <vt:lpstr>Conclusion &amp; Key Learnings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faijas keelath</dc:creator>
  <cp:lastModifiedBy>faijas keelath</cp:lastModifiedBy>
  <cp:revision>9</cp:revision>
  <dcterms:created xsi:type="dcterms:W3CDTF">2025-05-07T02:46:56Z</dcterms:created>
  <dcterms:modified xsi:type="dcterms:W3CDTF">2025-05-20T15:55:23Z</dcterms:modified>
</cp:coreProperties>
</file>

<file path=docProps/thumbnail.jpeg>
</file>